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71" r:id="rId2"/>
  </p:sldMasterIdLst>
  <p:notesMasterIdLst>
    <p:notesMasterId r:id="rId128"/>
  </p:notesMasterIdLst>
  <p:sldIdLst>
    <p:sldId id="256" r:id="rId3"/>
    <p:sldId id="394" r:id="rId4"/>
    <p:sldId id="257" r:id="rId5"/>
    <p:sldId id="258" r:id="rId6"/>
    <p:sldId id="259" r:id="rId7"/>
    <p:sldId id="260" r:id="rId8"/>
    <p:sldId id="261" r:id="rId9"/>
    <p:sldId id="262" r:id="rId10"/>
    <p:sldId id="263" r:id="rId11"/>
    <p:sldId id="264" r:id="rId12"/>
    <p:sldId id="265" r:id="rId13"/>
    <p:sldId id="266" r:id="rId14"/>
    <p:sldId id="267" r:id="rId15"/>
    <p:sldId id="365" r:id="rId16"/>
    <p:sldId id="366" r:id="rId17"/>
    <p:sldId id="268" r:id="rId18"/>
    <p:sldId id="367" r:id="rId19"/>
    <p:sldId id="269" r:id="rId20"/>
    <p:sldId id="270" r:id="rId21"/>
    <p:sldId id="271" r:id="rId22"/>
    <p:sldId id="272" r:id="rId23"/>
    <p:sldId id="273" r:id="rId24"/>
    <p:sldId id="274" r:id="rId25"/>
    <p:sldId id="370" r:id="rId26"/>
    <p:sldId id="275" r:id="rId27"/>
    <p:sldId id="276" r:id="rId28"/>
    <p:sldId id="277" r:id="rId29"/>
    <p:sldId id="278" r:id="rId30"/>
    <p:sldId id="279" r:id="rId31"/>
    <p:sldId id="280" r:id="rId32"/>
    <p:sldId id="281" r:id="rId33"/>
    <p:sldId id="371" r:id="rId34"/>
    <p:sldId id="282" r:id="rId35"/>
    <p:sldId id="283" r:id="rId36"/>
    <p:sldId id="284" r:id="rId37"/>
    <p:sldId id="285" r:id="rId38"/>
    <p:sldId id="286" r:id="rId39"/>
    <p:sldId id="287" r:id="rId40"/>
    <p:sldId id="288" r:id="rId41"/>
    <p:sldId id="372"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80" r:id="rId68"/>
    <p:sldId id="381" r:id="rId69"/>
    <p:sldId id="382" r:id="rId70"/>
    <p:sldId id="383" r:id="rId71"/>
    <p:sldId id="384" r:id="rId72"/>
    <p:sldId id="385" r:id="rId73"/>
    <p:sldId id="387" r:id="rId74"/>
    <p:sldId id="388" r:id="rId75"/>
    <p:sldId id="389" r:id="rId76"/>
    <p:sldId id="390" r:id="rId77"/>
    <p:sldId id="391" r:id="rId78"/>
    <p:sldId id="392" r:id="rId79"/>
    <p:sldId id="397" r:id="rId80"/>
    <p:sldId id="317" r:id="rId81"/>
    <p:sldId id="318" r:id="rId82"/>
    <p:sldId id="319" r:id="rId83"/>
    <p:sldId id="320" r:id="rId84"/>
    <p:sldId id="321" r:id="rId85"/>
    <p:sldId id="322" r:id="rId86"/>
    <p:sldId id="323" r:id="rId87"/>
    <p:sldId id="396" r:id="rId88"/>
    <p:sldId id="399" r:id="rId89"/>
    <p:sldId id="400" r:id="rId90"/>
    <p:sldId id="401" r:id="rId91"/>
    <p:sldId id="402" r:id="rId92"/>
    <p:sldId id="403" r:id="rId93"/>
    <p:sldId id="404" r:id="rId94"/>
    <p:sldId id="405" r:id="rId95"/>
    <p:sldId id="406" r:id="rId96"/>
    <p:sldId id="407" r:id="rId97"/>
    <p:sldId id="408" r:id="rId98"/>
    <p:sldId id="409" r:id="rId99"/>
    <p:sldId id="410" r:id="rId100"/>
    <p:sldId id="411" r:id="rId101"/>
    <p:sldId id="412" r:id="rId102"/>
    <p:sldId id="413" r:id="rId103"/>
    <p:sldId id="414" r:id="rId104"/>
    <p:sldId id="415" r:id="rId105"/>
    <p:sldId id="416" r:id="rId106"/>
    <p:sldId id="417" r:id="rId107"/>
    <p:sldId id="418" r:id="rId108"/>
    <p:sldId id="419" r:id="rId109"/>
    <p:sldId id="420" r:id="rId110"/>
    <p:sldId id="421" r:id="rId111"/>
    <p:sldId id="422" r:id="rId112"/>
    <p:sldId id="423" r:id="rId113"/>
    <p:sldId id="424" r:id="rId114"/>
    <p:sldId id="425" r:id="rId115"/>
    <p:sldId id="426" r:id="rId116"/>
    <p:sldId id="427" r:id="rId117"/>
    <p:sldId id="430" r:id="rId118"/>
    <p:sldId id="431" r:id="rId119"/>
    <p:sldId id="432" r:id="rId120"/>
    <p:sldId id="433" r:id="rId121"/>
    <p:sldId id="434" r:id="rId122"/>
    <p:sldId id="435" r:id="rId123"/>
    <p:sldId id="436" r:id="rId124"/>
    <p:sldId id="437" r:id="rId125"/>
    <p:sldId id="428" r:id="rId126"/>
    <p:sldId id="442" r:id="rId127"/>
  </p:sldIdLst>
  <p:sldSz cx="9144000" cy="5143500" type="screen16x9"/>
  <p:notesSz cx="6858000" cy="9144000"/>
  <p:embeddedFontLst>
    <p:embeddedFont>
      <p:font typeface="Architects Daughter" panose="020B0604020202020204" charset="0"/>
      <p:regular r:id="rId129"/>
    </p:embeddedFont>
    <p:embeddedFont>
      <p:font typeface="Calibri" panose="020F0502020204030204" pitchFamily="34" charset="0"/>
      <p:regular r:id="rId130"/>
      <p:bold r:id="rId131"/>
      <p:italic r:id="rId132"/>
      <p:boldItalic r:id="rId133"/>
    </p:embeddedFont>
    <p:embeddedFont>
      <p:font typeface="Cambria" panose="02040503050406030204" pitchFamily="18" charset="0"/>
      <p:regular r:id="rId134"/>
      <p:bold r:id="rId135"/>
      <p:italic r:id="rId136"/>
      <p:boldItalic r:id="rId137"/>
    </p:embeddedFont>
    <p:embeddedFont>
      <p:font typeface="Comic Sans MS" panose="030F0702030302020204" pitchFamily="66" charset="0"/>
      <p:regular r:id="rId138"/>
      <p:bold r:id="rId139"/>
      <p:italic r:id="rId140"/>
      <p:boldItalic r:id="rId141"/>
    </p:embeddedFont>
    <p:embeddedFont>
      <p:font typeface="Gill Sans MT" panose="020B0502020104020203" pitchFamily="34" charset="0"/>
      <p:regular r:id="rId142"/>
      <p:bold r:id="rId143"/>
      <p:italic r:id="rId144"/>
      <p:boldItalic r:id="rId145"/>
    </p:embeddedFont>
    <p:embeddedFont>
      <p:font typeface="Lucida Sans" panose="020B0602030504020204" pitchFamily="34" charset="0"/>
      <p:regular r:id="rId146"/>
      <p:bold r:id="rId147"/>
      <p:italic r:id="rId148"/>
      <p:boldItalic r:id="rId149"/>
    </p:embeddedFont>
    <p:embeddedFont>
      <p:font typeface="Nothing You Could Do" panose="020B0604020202020204" charset="0"/>
      <p:regular r:id="rId150"/>
    </p:embeddedFont>
    <p:embeddedFont>
      <p:font typeface="Roboto" panose="020B0604020202020204" charset="0"/>
      <p:regular r:id="rId151"/>
      <p:bold r:id="rId152"/>
      <p:italic r:id="rId153"/>
      <p:boldItalic r:id="rId1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236359-86D6-4619-BDE2-5CA2C1D38DFD}">
  <a:tblStyle styleId="{D3236359-86D6-4619-BDE2-5CA2C1D38D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78"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0.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notesMaster" Target="notesMasters/notesMaster1.xml"/><Relationship Id="rId149" Type="http://schemas.openxmlformats.org/officeDocument/2006/relationships/font" Target="fonts/font21.fntdata"/><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font" Target="fonts/font11.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font" Target="fonts/font22.fntdata"/><Relationship Id="rId155"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font" Target="fonts/font1.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2.fntdata"/><Relationship Id="rId14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2.fntdata"/><Relationship Id="rId135" Type="http://schemas.openxmlformats.org/officeDocument/2006/relationships/font" Target="fonts/font7.fntdata"/><Relationship Id="rId151" Type="http://schemas.openxmlformats.org/officeDocument/2006/relationships/font" Target="fonts/font23.fntdata"/><Relationship Id="rId156"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font" Target="fonts/font13.fntdata"/><Relationship Id="rId14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3.fntdata"/><Relationship Id="rId136" Type="http://schemas.openxmlformats.org/officeDocument/2006/relationships/font" Target="fonts/font8.fntdata"/><Relationship Id="rId15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9.fntdata"/><Relationship Id="rId15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4.fntdata"/><Relationship Id="rId153" Type="http://schemas.openxmlformats.org/officeDocument/2006/relationships/font" Target="fonts/font2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15.fntdata"/><Relationship Id="rId148"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5.fntdata"/><Relationship Id="rId154" Type="http://schemas.openxmlformats.org/officeDocument/2006/relationships/font" Target="fonts/font26.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16.fntdata"/><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46615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fe09362b1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fe09362b1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427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703a81e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703a81e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5745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482219d480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482219d48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9209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482219d480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482219d48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3714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482219d480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482219d480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1956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482219d480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482219d480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6465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482219d480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482219d480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6917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g482219d480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7" name="Google Shape;1807;g482219d48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9822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7FA689C-7A94-4775-AB50-7BA2C61A5391}" type="slidenum">
              <a:rPr lang="en-US" smtClean="0"/>
              <a:pPr/>
              <a:t>117</a:t>
            </a:fld>
            <a:endParaRPr lang="en-US" dirty="0"/>
          </a:p>
        </p:txBody>
      </p:sp>
    </p:spTree>
    <p:extLst>
      <p:ext uri="{BB962C8B-B14F-4D97-AF65-F5344CB8AC3E}">
        <p14:creationId xmlns:p14="http://schemas.microsoft.com/office/powerpoint/2010/main" val="12204061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7FA689C-7A94-4775-AB50-7BA2C61A5391}" type="slidenum">
              <a:rPr lang="en-US" smtClean="0"/>
              <a:pPr/>
              <a:t>121</a:t>
            </a:fld>
            <a:endParaRPr lang="en-US" dirty="0"/>
          </a:p>
        </p:txBody>
      </p:sp>
    </p:spTree>
    <p:extLst>
      <p:ext uri="{BB962C8B-B14F-4D97-AF65-F5344CB8AC3E}">
        <p14:creationId xmlns:p14="http://schemas.microsoft.com/office/powerpoint/2010/main" val="39380895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7FA689C-7A94-4775-AB50-7BA2C61A5391}" type="slidenum">
              <a:rPr lang="en-US" smtClean="0"/>
              <a:pPr/>
              <a:t>122</a:t>
            </a:fld>
            <a:endParaRPr lang="en-US" dirty="0"/>
          </a:p>
        </p:txBody>
      </p:sp>
    </p:spTree>
    <p:extLst>
      <p:ext uri="{BB962C8B-B14F-4D97-AF65-F5344CB8AC3E}">
        <p14:creationId xmlns:p14="http://schemas.microsoft.com/office/powerpoint/2010/main" val="18352424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482219d480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482219d480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134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703a81e8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703a81e8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39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703a81e86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703a81e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819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703a81e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703a81e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098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703a81e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703a81e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873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703a81e8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703a81e8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546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703a81e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703a81e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66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703a81e8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703a81e8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08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703a81e8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703a81e8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958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703a81e86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703a81e8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2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f1b2960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f1b296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84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703a81e86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703a81e8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596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703a81e86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703a81e8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628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703a81e86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703a81e8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264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703a81e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703a81e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672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703a81e86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703a81e8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719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703a81e86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703a81e86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892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703a81e86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703a81e86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722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703a81e86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703a81e86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549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703a81e86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703a81e86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385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703a81e86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703a81e86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614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7f1b2960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7f1b2960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981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703a81e86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703a81e86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105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703a81e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703a81e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494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4703a81e86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4703a81e8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394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4703a81e86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4703a81e86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173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703a81e86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703a81e86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602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470d780e0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470d780e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383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70d780e0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470d780e0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725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4703a81e86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4703a81e8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047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70d780e0b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70d780e0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117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703a81e8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703a81e8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3840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fe09362b1_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fe09362b1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972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70d780e0b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70d780e0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076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470d780e0b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470d780e0b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51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470d780e0b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470d780e0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957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470d780e0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470d780e0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7106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70d780e0b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70d780e0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7607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470d780e0b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470d780e0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940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470d780e0b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470d780e0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2385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4810d20ed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4810d20ed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904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4810d20ed9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4810d20ed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93326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810d20ed9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810d20ed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219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7f1b2960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7f1b2960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630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4718aeda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4718aeda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018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4718aeda3d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4718aeda3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72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4718aeda3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4718aeda3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2046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4718aeda3d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4718aeda3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4494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4718aeda3d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4718aeda3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532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4718aeda3d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4718aeda3d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4160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4718aeda3d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4718aeda3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8759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4718aeda3d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4718aeda3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4623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470d780e0b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470d780e0b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9593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4718aeda3d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4718aeda3d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052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7f1b2960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7f1b2960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8843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474dc25c29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474dc25c2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5104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4718aeda3d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4718aeda3d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386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4718aeda3d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4718aeda3d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79906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471fbf4dc1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471fbf4dc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5918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471fbf4dc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471fbf4dc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3007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7FA689C-7A94-4775-AB50-7BA2C61A5391}" type="slidenum">
              <a:rPr lang="en-US" smtClean="0"/>
              <a:pPr/>
              <a:t>66</a:t>
            </a:fld>
            <a:endParaRPr lang="en-US" dirty="0"/>
          </a:p>
        </p:txBody>
      </p:sp>
    </p:spTree>
    <p:extLst>
      <p:ext uri="{BB962C8B-B14F-4D97-AF65-F5344CB8AC3E}">
        <p14:creationId xmlns:p14="http://schemas.microsoft.com/office/powerpoint/2010/main" val="34442678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7FA689C-7A94-4775-AB50-7BA2C61A5391}" type="slidenum">
              <a:rPr lang="en-US" smtClean="0"/>
              <a:pPr/>
              <a:t>67</a:t>
            </a:fld>
            <a:endParaRPr lang="en-US" dirty="0"/>
          </a:p>
        </p:txBody>
      </p:sp>
    </p:spTree>
    <p:extLst>
      <p:ext uri="{BB962C8B-B14F-4D97-AF65-F5344CB8AC3E}">
        <p14:creationId xmlns:p14="http://schemas.microsoft.com/office/powerpoint/2010/main" val="24696364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C7FA689C-7A94-4775-AB50-7BA2C61A5391}" type="slidenum">
              <a:rPr lang="en-US" smtClean="0"/>
              <a:pPr/>
              <a:t>74</a:t>
            </a:fld>
            <a:endParaRPr lang="en-US" dirty="0"/>
          </a:p>
        </p:txBody>
      </p:sp>
    </p:spTree>
    <p:extLst>
      <p:ext uri="{BB962C8B-B14F-4D97-AF65-F5344CB8AC3E}">
        <p14:creationId xmlns:p14="http://schemas.microsoft.com/office/powerpoint/2010/main" val="33975203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C7FA689C-7A94-4775-AB50-7BA2C61A5391}" type="slidenum">
              <a:rPr lang="en-US" smtClean="0"/>
              <a:pPr/>
              <a:t>75</a:t>
            </a:fld>
            <a:endParaRPr lang="en-US" dirty="0"/>
          </a:p>
        </p:txBody>
      </p:sp>
    </p:spTree>
    <p:extLst>
      <p:ext uri="{BB962C8B-B14F-4D97-AF65-F5344CB8AC3E}">
        <p14:creationId xmlns:p14="http://schemas.microsoft.com/office/powerpoint/2010/main" val="6187926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47414d47b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47414d47b9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680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7f1b2960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7f1b2960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4603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4738f9e6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4738f9e6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8820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4738f9e6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4738f9e6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884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471fbf4dc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471fbf4dc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9721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738f9e60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4738f9e60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8948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4738f9e60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4738f9e60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4559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474dc25c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474dc25c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52479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4738f9e60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4738f9e60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6228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474dc25c29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474dc25c2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2418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474dc25c2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474dc25c2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2094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4724bae06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4724bae06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915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7f1b2960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7f1b2960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6378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474dc25c2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474dc25c2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0682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474dc25c29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474dc25c2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0718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474dc25c29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474dc25c2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53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474dc25c29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474dc25c29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6928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474dc25c29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474dc25c2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0136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474dc25c29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474dc25c2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709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474dc25c29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474dc25c29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1950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4724bae06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4724bae06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6349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4724bae066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 name="Google Shape;1461;g4724bae06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2994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474dc25c29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474dc25c2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993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7f1b2960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7f1b2960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7531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474dc25c29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474dc25c29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49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482219d48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482219d4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3446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482219d48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482219d48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4835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482219d48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482219d48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333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482219d480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482219d48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2153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482219d480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482219d48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7627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482219d480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482219d48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2339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482219d480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482219d480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633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482219d480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482219d4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2557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482219d480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482219d480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423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1072365424"/>
      </p:ext>
    </p:extLst>
  </p:cSld>
  <p:clrMapOvr>
    <a:masterClrMapping/>
  </p:clrMapOvr>
  <p:transition spd="med">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2007663326"/>
      </p:ext>
    </p:extLst>
  </p:cSld>
  <p:clrMapOvr>
    <a:masterClrMapping/>
  </p:clrMapOvr>
  <p:transition spd="med">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881962169"/>
      </p:ext>
    </p:extLst>
  </p:cSld>
  <p:clrMapOvr>
    <a:masterClrMapping/>
  </p:clrMapOvr>
  <p:transition spd="med">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3115268998"/>
      </p:ext>
    </p:extLst>
  </p:cSld>
  <p:clrMapOvr>
    <a:masterClrMapping/>
  </p:clrMapOvr>
  <p:transition spd="med">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762902187"/>
      </p:ext>
    </p:extLst>
  </p:cSld>
  <p:clrMapOvr>
    <a:masterClrMapping/>
  </p:clrMapOvr>
  <p:transition spd="med">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2528312686"/>
      </p:ext>
    </p:extLst>
  </p:cSld>
  <p:clrMapOvr>
    <a:masterClrMapping/>
  </p:clrMapOvr>
  <p:transition spd="med">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680937315"/>
      </p:ext>
    </p:extLst>
  </p:cSld>
  <p:clrMapOvr>
    <a:masterClrMapping/>
  </p:clrMapOvr>
  <p:transition spd="med">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1275148403"/>
      </p:ext>
    </p:extLst>
  </p:cSld>
  <p:clrMapOvr>
    <a:masterClrMapping/>
  </p:clrMapOvr>
  <p:transition spd="med">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4034413885"/>
      </p:ext>
    </p:extLst>
  </p:cSld>
  <p:clrMapOvr>
    <a:masterClrMapping/>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402031363"/>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175550789"/>
      </p:ext>
    </p:extLst>
  </p:cSld>
  <p:clrMapOvr>
    <a:masterClrMapping/>
  </p:clrMapOvr>
  <p:transition spd="med">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474144595"/>
      </p:ext>
    </p:extLst>
  </p:cSld>
  <p:clrMapOvr>
    <a:masterClrMapping/>
  </p:clrMapOvr>
  <p:transition spd="med">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5BBED7EB-DA95-44C2-A12B-3006300E9135}" type="datetimeFigureOut">
              <a:rPr lang="en-IN" smtClean="0"/>
              <a:t>28-09-2019</a:t>
            </a:fld>
            <a:endParaRPr lang="en-IN"/>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71E2350B-35A4-48F1-B6B7-B33EDCE380E6}" type="slidenum">
              <a:rPr lang="en-IN" smtClean="0"/>
              <a:t>‹#›</a:t>
            </a:fld>
            <a:endParaRPr lang="en-IN"/>
          </a:p>
        </p:txBody>
      </p:sp>
    </p:spTree>
    <p:extLst>
      <p:ext uri="{BB962C8B-B14F-4D97-AF65-F5344CB8AC3E}">
        <p14:creationId xmlns:p14="http://schemas.microsoft.com/office/powerpoint/2010/main" val="13585561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1261050872"/>
      </p:ext>
    </p:extLst>
  </p:cSld>
  <p:clrMapOvr>
    <a:masterClrMapping/>
  </p:clrMapOvr>
  <p:transition spd="med">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2101084731"/>
      </p:ext>
    </p:extLst>
  </p:cSld>
  <p:clrMapOvr>
    <a:masterClrMapping/>
  </p:clrMapOvr>
  <p:transition spd="med">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2787448228"/>
      </p:ext>
    </p:extLst>
  </p:cSld>
  <p:clrMapOvr>
    <a:masterClrMapping/>
  </p:clrMapOvr>
  <p:transition spd="med">
    <p:wipe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1861606553"/>
      </p:ext>
    </p:extLst>
  </p:cSld>
  <p:clrMapOvr>
    <a:masterClrMapping/>
  </p:clrMapOvr>
  <p:transition spd="med">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2614409715"/>
      </p:ext>
    </p:extLst>
  </p:cSld>
  <p:clrMapOvr>
    <a:masterClrMapping/>
  </p:clrMapOvr>
  <p:transition spd="med">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1761564878"/>
      </p:ext>
    </p:extLst>
  </p:cSld>
  <p:clrMapOvr>
    <a:masterClrMapping/>
  </p:clrMapOvr>
  <p:transition spd="med">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3119263920"/>
      </p:ext>
    </p:extLst>
  </p:cSld>
  <p:clrMapOvr>
    <a:masterClrMapping/>
  </p:clrMapOvr>
  <p:transition spd="med">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4857749"/>
            <a:ext cx="2133600" cy="20574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7" y="4857749"/>
            <a:ext cx="5507719" cy="20574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4857749"/>
            <a:ext cx="733864" cy="205740"/>
          </a:xfrm>
          <a:prstGeom prst="rect">
            <a:avLst/>
          </a:prstGeom>
        </p:spPr>
        <p:txBody>
          <a:bodyPr/>
          <a:lstStyle/>
          <a:p>
            <a:fld id="{8631FF35-3F7D-4363-8164-17F69D3BF807}" type="slidenum">
              <a:rPr lang="en-US" smtClean="0"/>
              <a:pPr/>
              <a:t>‹#›</a:t>
            </a:fld>
            <a:endParaRPr lang="en-US"/>
          </a:p>
        </p:txBody>
      </p:sp>
    </p:spTree>
    <p:extLst>
      <p:ext uri="{BB962C8B-B14F-4D97-AF65-F5344CB8AC3E}">
        <p14:creationId xmlns:p14="http://schemas.microsoft.com/office/powerpoint/2010/main" val="1901808227"/>
      </p:ext>
    </p:extLst>
  </p:cSld>
  <p:clrMapOvr>
    <a:masterClrMapping/>
  </p:clrMapOvr>
  <p:transition spd="med">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buClrTx/>
              <a:buFontTx/>
              <a:buNone/>
            </a:pPr>
            <a:endParaRPr lang="en-IN" sz="1350" kern="1200" dirty="0">
              <a:solidFill>
                <a:srgbClr val="FFFFFF"/>
              </a:solidFill>
            </a:endParaRPr>
          </a:p>
        </p:txBody>
      </p:sp>
      <p:sp>
        <p:nvSpPr>
          <p:cNvPr id="6" name="Text Placeholder 3"/>
          <p:cNvSpPr>
            <a:spLocks noGrp="1"/>
          </p:cNvSpPr>
          <p:nvPr>
            <p:ph type="body" sz="quarter" idx="11" hasCustomPrompt="1"/>
          </p:nvPr>
        </p:nvSpPr>
        <p:spPr>
          <a:xfrm>
            <a:off x="469901" y="1959600"/>
            <a:ext cx="8220074" cy="467915"/>
          </a:xfrm>
        </p:spPr>
        <p:txBody>
          <a:bodyPr>
            <a:normAutofit/>
          </a:bodyPr>
          <a:lstStyle>
            <a:lvl1pPr algn="ctr">
              <a:buNone/>
              <a:defRPr kumimoji="0" lang="en-US" sz="255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2468008"/>
            <a:ext cx="8220074" cy="329622"/>
          </a:xfrm>
        </p:spPr>
        <p:txBody>
          <a:bodyPr>
            <a:normAutofit/>
          </a:bodyPr>
          <a:lstStyle>
            <a:lvl1pPr algn="ctr">
              <a:buNone/>
              <a:defRPr kumimoji="0" lang="en-US" sz="15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9144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fontAlgn="base">
              <a:spcBef>
                <a:spcPct val="0"/>
              </a:spcBef>
              <a:spcAft>
                <a:spcPct val="0"/>
              </a:spcAft>
              <a:buClrTx/>
              <a:buFontTx/>
              <a:buNone/>
              <a:defRPr/>
            </a:pPr>
            <a:endParaRPr lang="en-US" sz="1350" kern="1200" dirty="0">
              <a:solidFill>
                <a:prstClr val="black"/>
              </a:solidFill>
              <a:latin typeface="Arial" charset="0"/>
              <a:ea typeface="+mn-ea"/>
              <a:cs typeface="+mn-cs"/>
            </a:endParaRPr>
          </a:p>
        </p:txBody>
      </p:sp>
    </p:spTree>
    <p:extLst>
      <p:ext uri="{BB962C8B-B14F-4D97-AF65-F5344CB8AC3E}">
        <p14:creationId xmlns:p14="http://schemas.microsoft.com/office/powerpoint/2010/main" val="672778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3" y="1796144"/>
            <a:ext cx="3624943" cy="473528"/>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lvl="1" defTabSz="342900" fontAlgn="base">
              <a:spcAft>
                <a:spcPct val="0"/>
              </a:spcAft>
              <a:buClrTx/>
            </a:pPr>
            <a:endParaRPr lang="en-IN" sz="1950" kern="1200" dirty="0">
              <a:solidFill>
                <a:srgbClr val="FFFFFF"/>
              </a:solidFill>
            </a:endParaRPr>
          </a:p>
        </p:txBody>
      </p:sp>
      <p:sp>
        <p:nvSpPr>
          <p:cNvPr id="19" name="Text Placeholder 17"/>
          <p:cNvSpPr>
            <a:spLocks noGrp="1"/>
          </p:cNvSpPr>
          <p:nvPr>
            <p:ph type="body" sz="quarter" idx="21" hasCustomPrompt="1"/>
          </p:nvPr>
        </p:nvSpPr>
        <p:spPr>
          <a:xfrm>
            <a:off x="751340" y="2383802"/>
            <a:ext cx="3635375" cy="1758070"/>
          </a:xfrm>
          <a:ln w="12700">
            <a:solidFill>
              <a:srgbClr val="D2D2D2"/>
            </a:solidFill>
          </a:ln>
        </p:spPr>
        <p:txBody>
          <a:bodyPr>
            <a:normAutofit/>
          </a:bodyPr>
          <a:lstStyle>
            <a:lvl1pPr marL="173831" marR="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15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173831" marR="0" lvl="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173831" marR="0" lvl="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1788490"/>
            <a:ext cx="3679372" cy="497681"/>
          </a:xfrm>
        </p:spPr>
        <p:txBody>
          <a:bodyPr anchor="ctr">
            <a:normAutofit/>
          </a:bodyPr>
          <a:lstStyle>
            <a:lvl1pPr>
              <a:buNone/>
              <a:defRPr kumimoji="0" lang="en-US" sz="225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90" y="1796144"/>
            <a:ext cx="3624943" cy="473528"/>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lvl="1" defTabSz="342900" fontAlgn="base">
              <a:spcAft>
                <a:spcPct val="0"/>
              </a:spcAft>
              <a:buClrTx/>
            </a:pPr>
            <a:endParaRPr lang="en-IN" sz="1950" kern="1200" dirty="0">
              <a:solidFill>
                <a:srgbClr val="FFFFFF"/>
              </a:solidFill>
            </a:endParaRPr>
          </a:p>
        </p:txBody>
      </p:sp>
      <p:sp>
        <p:nvSpPr>
          <p:cNvPr id="26" name="Text Placeholder 17"/>
          <p:cNvSpPr>
            <a:spLocks noGrp="1"/>
          </p:cNvSpPr>
          <p:nvPr>
            <p:ph type="body" sz="quarter" idx="23" hasCustomPrompt="1"/>
          </p:nvPr>
        </p:nvSpPr>
        <p:spPr>
          <a:xfrm>
            <a:off x="4751617" y="2383802"/>
            <a:ext cx="3635375" cy="1758070"/>
          </a:xfrm>
          <a:ln w="12700">
            <a:solidFill>
              <a:srgbClr val="D2D2D2"/>
            </a:solidFill>
          </a:ln>
        </p:spPr>
        <p:txBody>
          <a:bodyPr>
            <a:normAutofit/>
          </a:bodyPr>
          <a:lstStyle>
            <a:lvl1pPr marL="173831" marR="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15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173831" marR="0" lvl="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173831" marR="0" lvl="0" indent="-173831" algn="l" defTabSz="3429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1788490"/>
            <a:ext cx="3679372" cy="497681"/>
          </a:xfrm>
        </p:spPr>
        <p:txBody>
          <a:bodyPr anchor="ctr">
            <a:normAutofit/>
          </a:bodyPr>
          <a:lstStyle>
            <a:lvl1pPr>
              <a:buNone/>
              <a:defRPr kumimoji="0" lang="en-US" sz="225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165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08855"/>
            <a:ext cx="8229600" cy="438582"/>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342900" rtl="0" eaLnBrk="1" latinLnBrk="0" hangingPunct="1">
              <a:spcBef>
                <a:spcPct val="0"/>
              </a:spcBef>
              <a:buNone/>
              <a:defRPr lang="en-US" sz="225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099117"/>
            <a:ext cx="8238674" cy="270000"/>
          </a:xfrm>
        </p:spPr>
        <p:txBody>
          <a:bodyPr>
            <a:noAutofit/>
          </a:bodyPr>
          <a:lstStyle>
            <a:lvl1pPr marL="173831" indent="-173831" algn="ctr" defTabSz="342900" rtl="0" eaLnBrk="1" latinLnBrk="0" hangingPunct="1">
              <a:spcBef>
                <a:spcPct val="20000"/>
              </a:spcBef>
              <a:buFont typeface="Arial"/>
              <a:buNone/>
              <a:defRPr kumimoji="0" lang="en-IN" sz="1650" b="1" i="0" u="none" strike="noStrike" kern="1200" cap="none" spc="6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extLst>
      <p:ext uri="{BB962C8B-B14F-4D97-AF65-F5344CB8AC3E}">
        <p14:creationId xmlns:p14="http://schemas.microsoft.com/office/powerpoint/2010/main" val="21444203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08855"/>
            <a:ext cx="8229600" cy="438582"/>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342900" rtl="0" eaLnBrk="1" latinLnBrk="0" hangingPunct="1">
              <a:spcBef>
                <a:spcPct val="0"/>
              </a:spcBef>
              <a:buNone/>
              <a:defRPr lang="en-US" sz="225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1" y="1020367"/>
            <a:ext cx="8240713" cy="3355181"/>
          </a:xfrm>
        </p:spPr>
        <p:txBody>
          <a:bodyPr/>
          <a:lstStyle>
            <a:lvl1pPr>
              <a:buClr>
                <a:srgbClr val="0070C0"/>
              </a:buClr>
              <a:defRPr sz="165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7978643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718457"/>
            <a:ext cx="9144000" cy="4082144"/>
          </a:xfrm>
        </p:spPr>
        <p:txBody>
          <a:bodyPr anchor="ctr">
            <a:normAutofit/>
          </a:bodyPr>
          <a:lstStyle>
            <a:lvl1pPr algn="ctr">
              <a:buNone/>
              <a:defRPr sz="405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3388179"/>
            <a:ext cx="9144000" cy="832757"/>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15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extLst>
      <p:ext uri="{BB962C8B-B14F-4D97-AF65-F5344CB8AC3E}">
        <p14:creationId xmlns:p14="http://schemas.microsoft.com/office/powerpoint/2010/main" val="24594695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05383"/>
            <a:ext cx="8229600" cy="415499"/>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906236"/>
            <a:ext cx="4417774" cy="3784827"/>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1748518"/>
            <a:ext cx="3530146" cy="2100263"/>
          </a:xfrm>
        </p:spPr>
        <p:txBody>
          <a:bodyPr>
            <a:normAutofit/>
          </a:bodyPr>
          <a:lstStyle>
            <a:lvl1pPr marL="0" indent="0">
              <a:buNone/>
              <a:defRPr lang="en-US" sz="1500" kern="1200" dirty="0" smtClean="0">
                <a:solidFill>
                  <a:schemeClr val="tx1"/>
                </a:solidFill>
                <a:latin typeface="Arial"/>
                <a:ea typeface="+mn-ea"/>
                <a:cs typeface="Arial"/>
              </a:defRPr>
            </a:lvl1pPr>
            <a:lvl2pPr>
              <a:buNone/>
              <a:defRPr lang="en-US" sz="1500" kern="1200" dirty="0" smtClean="0">
                <a:solidFill>
                  <a:schemeClr val="tx1">
                    <a:lumMod val="65000"/>
                    <a:lumOff val="35000"/>
                  </a:schemeClr>
                </a:solidFill>
                <a:latin typeface="Arial"/>
                <a:ea typeface="+mn-ea"/>
                <a:cs typeface="Arial"/>
              </a:defRPr>
            </a:lvl2pPr>
            <a:lvl3pPr>
              <a:buNone/>
              <a:defRPr lang="en-US" sz="1500" kern="1200" dirty="0" smtClean="0">
                <a:solidFill>
                  <a:schemeClr val="tx1">
                    <a:lumMod val="65000"/>
                    <a:lumOff val="35000"/>
                  </a:schemeClr>
                </a:solidFill>
                <a:latin typeface="Arial"/>
                <a:ea typeface="+mn-ea"/>
                <a:cs typeface="Arial"/>
              </a:defRPr>
            </a:lvl3pPr>
            <a:lvl4pPr>
              <a:buNone/>
              <a:defRPr lang="en-US" sz="1500" kern="1200" dirty="0" smtClean="0">
                <a:solidFill>
                  <a:schemeClr val="tx1">
                    <a:lumMod val="65000"/>
                    <a:lumOff val="35000"/>
                  </a:schemeClr>
                </a:solidFill>
                <a:latin typeface="Arial"/>
                <a:ea typeface="+mn-ea"/>
                <a:cs typeface="Arial"/>
              </a:defRPr>
            </a:lvl4pPr>
            <a:lvl5pPr>
              <a:buNone/>
              <a:defRPr lang="en-IN" sz="15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2273026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1653013"/>
            <a:ext cx="3516312" cy="2291273"/>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906236"/>
            <a:ext cx="4417774" cy="3784827"/>
          </a:xfrm>
        </p:spPr>
        <p:txBody>
          <a:bodyPr/>
          <a:lstStyle>
            <a:lvl1pPr>
              <a:buNone/>
              <a:defRPr/>
            </a:lvl1pPr>
          </a:lstStyle>
          <a:p>
            <a:endParaRPr lang="en-IN" dirty="0"/>
          </a:p>
        </p:txBody>
      </p:sp>
      <p:sp>
        <p:nvSpPr>
          <p:cNvPr id="8" name="Title 1"/>
          <p:cNvSpPr>
            <a:spLocks noGrp="1"/>
          </p:cNvSpPr>
          <p:nvPr>
            <p:ph type="title" hasCustomPrompt="1"/>
          </p:nvPr>
        </p:nvSpPr>
        <p:spPr>
          <a:xfrm>
            <a:off x="448140" y="105383"/>
            <a:ext cx="8229600" cy="415499"/>
          </a:xfrm>
          <a:prstGeom prst="rect">
            <a:avLst/>
          </a:prstGeom>
        </p:spPr>
        <p:txBody>
          <a:bodyPr/>
          <a:lstStyle>
            <a:lvl1pPr algn="ctr">
              <a:defRPr/>
            </a:lvl1pPr>
          </a:lstStyle>
          <a:p>
            <a:r>
              <a:rPr lang="en-US" dirty="0"/>
              <a:t>Vertical image with bullet points</a:t>
            </a:r>
            <a:endParaRPr lang="en-IN" dirty="0"/>
          </a:p>
        </p:txBody>
      </p:sp>
    </p:spTree>
    <p:extLst>
      <p:ext uri="{BB962C8B-B14F-4D97-AF65-F5344CB8AC3E}">
        <p14:creationId xmlns:p14="http://schemas.microsoft.com/office/powerpoint/2010/main" val="25325110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05383"/>
            <a:ext cx="8229600" cy="415499"/>
          </a:xfrm>
          <a:prstGeom prst="rect">
            <a:avLst/>
          </a:prstGeom>
        </p:spPr>
        <p:txBody>
          <a:bodyPr/>
          <a:lstStyle>
            <a:lvl1pPr marL="0" marR="0" indent="0" algn="ctr" defTabSz="342900" rtl="0" eaLnBrk="1" fontAlgn="auto" latinLnBrk="0" hangingPunct="1">
              <a:lnSpc>
                <a:spcPct val="100000"/>
              </a:lnSpc>
              <a:spcBef>
                <a:spcPct val="0"/>
              </a:spcBef>
              <a:spcAft>
                <a:spcPts val="0"/>
              </a:spcAft>
              <a:tabLst/>
              <a:defRPr lang="en-US" sz="2250" b="1" kern="1200" noProof="0" dirty="0">
                <a:solidFill>
                  <a:schemeClr val="tx1"/>
                </a:solidFill>
                <a:latin typeface="+mj-lt"/>
                <a:ea typeface="+mn-ea"/>
                <a:cs typeface="Arial"/>
              </a:defRPr>
            </a:lvl1pPr>
          </a:lstStyle>
          <a:p>
            <a:pPr marL="0" marR="0" lvl="0" indent="0" defTabSz="342900" rtl="0" eaLnBrk="1" fontAlgn="auto" latinLnBrk="0" hangingPunct="1">
              <a:lnSpc>
                <a:spcPct val="100000"/>
              </a:lnSpc>
              <a:spcBef>
                <a:spcPct val="0"/>
              </a:spcBef>
              <a:spcAft>
                <a:spcPts val="0"/>
              </a:spcAft>
              <a:tabLst/>
              <a:defRPr/>
            </a:pPr>
            <a:r>
              <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827485"/>
            <a:ext cx="8229600" cy="23622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90" y="3374232"/>
            <a:ext cx="6851423" cy="1121569"/>
          </a:xfrm>
        </p:spPr>
        <p:txBody>
          <a:bodyPr>
            <a:normAutofit/>
          </a:bodyPr>
          <a:lstStyle>
            <a:lvl1pPr marL="0" indent="0">
              <a:buFont typeface="Arial" pitchFamily="34" charset="0"/>
              <a:buNone/>
              <a:defRPr lang="en-US" sz="15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extLst>
      <p:ext uri="{BB962C8B-B14F-4D97-AF65-F5344CB8AC3E}">
        <p14:creationId xmlns:p14="http://schemas.microsoft.com/office/powerpoint/2010/main" val="11635318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5" y="105383"/>
            <a:ext cx="8229601" cy="415499"/>
          </a:xfrm>
          <a:prstGeom prst="rect">
            <a:avLst/>
          </a:prstGeom>
        </p:spPr>
        <p:txBody>
          <a:bodyPr/>
          <a:lstStyle>
            <a:lvl1pPr marL="0" marR="0" indent="0" algn="ctr" defTabSz="3429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342900" rtl="0" eaLnBrk="1" fontAlgn="auto" latinLnBrk="0" hangingPunct="1">
              <a:lnSpc>
                <a:spcPct val="100000"/>
              </a:lnSpc>
              <a:spcBef>
                <a:spcPct val="0"/>
              </a:spcBef>
              <a:spcAft>
                <a:spcPts val="0"/>
              </a:spcAft>
              <a:tabLst/>
              <a:defRPr/>
            </a:pPr>
            <a:r>
              <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827485"/>
            <a:ext cx="8229600" cy="2024573"/>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3381375"/>
            <a:ext cx="6883400" cy="1123950"/>
          </a:xfrm>
        </p:spPr>
        <p:txBody>
          <a:bodyPr>
            <a:normAutofit/>
          </a:bodyPr>
          <a:lstStyle>
            <a:lvl1pPr>
              <a:buClr>
                <a:srgbClr val="0070C0"/>
              </a:buClr>
              <a:buFont typeface="Arial" pitchFamily="34" charset="0"/>
              <a:buChar char="•"/>
              <a:defRPr sz="1500" baseline="0"/>
            </a:lvl1pPr>
          </a:lstStyle>
          <a:p>
            <a:pPr lvl="0"/>
            <a:r>
              <a:rPr lang="en-US" dirty="0"/>
              <a:t>The horizontal image should be center aligned</a:t>
            </a:r>
            <a:endParaRPr lang="en-IN" dirty="0"/>
          </a:p>
        </p:txBody>
      </p:sp>
    </p:spTree>
    <p:extLst>
      <p:ext uri="{BB962C8B-B14F-4D97-AF65-F5344CB8AC3E}">
        <p14:creationId xmlns:p14="http://schemas.microsoft.com/office/powerpoint/2010/main" val="3458866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buClrTx/>
              <a:buFontTx/>
              <a:buNone/>
            </a:pPr>
            <a:endParaRPr lang="en-IN" sz="1350" kern="1200" dirty="0">
              <a:solidFill>
                <a:srgbClr val="FFFFFF"/>
              </a:solidFill>
            </a:endParaRPr>
          </a:p>
        </p:txBody>
      </p:sp>
      <p:sp>
        <p:nvSpPr>
          <p:cNvPr id="16" name="Rectangle 1"/>
          <p:cNvSpPr>
            <a:spLocks noChangeArrowheads="1"/>
          </p:cNvSpPr>
          <p:nvPr userDrawn="1"/>
        </p:nvSpPr>
        <p:spPr bwMode="auto">
          <a:xfrm>
            <a:off x="-4825" y="4114800"/>
            <a:ext cx="8542400" cy="51435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17" name="Rectangle 2"/>
          <p:cNvSpPr>
            <a:spLocks noChangeArrowheads="1"/>
          </p:cNvSpPr>
          <p:nvPr userDrawn="1"/>
        </p:nvSpPr>
        <p:spPr bwMode="auto">
          <a:xfrm>
            <a:off x="-4825" y="4208860"/>
            <a:ext cx="8542400" cy="305990"/>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15" name="Right Arrow 14"/>
          <p:cNvSpPr/>
          <p:nvPr userDrawn="1"/>
        </p:nvSpPr>
        <p:spPr>
          <a:xfrm>
            <a:off x="5037467" y="579665"/>
            <a:ext cx="160131" cy="236594"/>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buClrTx/>
              <a:buFontTx/>
              <a:buNone/>
              <a:defRPr/>
            </a:pPr>
            <a:endParaRPr lang="en-US" sz="1350" kern="1200" dirty="0">
              <a:solidFill>
                <a:srgbClr val="FFFFFF"/>
              </a:solidFill>
            </a:endParaRPr>
          </a:p>
        </p:txBody>
      </p:sp>
      <p:sp>
        <p:nvSpPr>
          <p:cNvPr id="23" name="Text Placeholder 11"/>
          <p:cNvSpPr>
            <a:spLocks noGrp="1"/>
          </p:cNvSpPr>
          <p:nvPr>
            <p:ph type="body" sz="quarter" idx="10" hasCustomPrompt="1"/>
          </p:nvPr>
        </p:nvSpPr>
        <p:spPr>
          <a:xfrm>
            <a:off x="1023714" y="873238"/>
            <a:ext cx="3929063" cy="359568"/>
          </a:xfrm>
        </p:spPr>
        <p:txBody>
          <a:bodyPr>
            <a:no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US" sz="2100" b="1" kern="1200" baseline="0" dirty="0" smtClean="0">
                <a:solidFill>
                  <a:schemeClr val="tx1"/>
                </a:solidFill>
                <a:latin typeface="+mj-lt"/>
                <a:ea typeface="+mj-ea"/>
                <a:cs typeface="+mj-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4" y="568945"/>
            <a:ext cx="3929063" cy="214829"/>
          </a:xfrm>
        </p:spPr>
        <p:txBody>
          <a:bodyPr>
            <a:no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US" sz="1200" b="1" kern="1200" dirty="0" smtClean="0">
                <a:solidFill>
                  <a:schemeClr val="tx1"/>
                </a:solidFill>
                <a:latin typeface="+mj-lt"/>
                <a:ea typeface="+mj-ea"/>
                <a:cs typeface="+mj-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1578247"/>
            <a:ext cx="4049262" cy="1197611"/>
          </a:xfrm>
        </p:spPr>
        <p:txBody>
          <a:bodyPr>
            <a:norm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IN" sz="1200" kern="1200" baseline="0">
                <a:solidFill>
                  <a:schemeClr val="tx1"/>
                </a:solidFill>
                <a:latin typeface="+mj-lt"/>
                <a:ea typeface="+mn-ea"/>
                <a:cs typeface="+mn-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1" y="367904"/>
            <a:ext cx="2874963" cy="4269581"/>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2898322"/>
            <a:ext cx="4049262" cy="1159328"/>
          </a:xfrm>
        </p:spPr>
        <p:txBody>
          <a:bodyPr>
            <a:normAutofit/>
          </a:bodyPr>
          <a:lstStyle>
            <a:lvl1pPr marL="173831" marR="0" indent="-173831" algn="r" defTabSz="342900" rtl="0" eaLnBrk="1" fontAlgn="auto" latinLnBrk="0" hangingPunct="1">
              <a:lnSpc>
                <a:spcPct val="100000"/>
              </a:lnSpc>
              <a:spcBef>
                <a:spcPct val="20000"/>
              </a:spcBef>
              <a:spcAft>
                <a:spcPts val="0"/>
              </a:spcAft>
              <a:buClrTx/>
              <a:buSzTx/>
              <a:buFont typeface="Arial"/>
              <a:buNone/>
              <a:tabLst/>
              <a:defRPr lang="en-IN" sz="1050" kern="1200" baseline="0">
                <a:solidFill>
                  <a:srgbClr val="0070C0"/>
                </a:solidFill>
                <a:latin typeface="+mj-lt"/>
                <a:ea typeface="+mn-ea"/>
                <a:cs typeface="+mn-cs"/>
              </a:defRPr>
            </a:lvl1pPr>
            <a:lvl2pPr>
              <a:defRPr lang="en-US" sz="2100" b="1" kern="1200" dirty="0" smtClean="0">
                <a:solidFill>
                  <a:srgbClr val="3C3D48"/>
                </a:solidFill>
                <a:latin typeface="Gill Sans MT" pitchFamily="34" charset="0"/>
                <a:ea typeface="+mj-ea"/>
                <a:cs typeface="+mj-cs"/>
              </a:defRPr>
            </a:lvl2pPr>
            <a:lvl3pPr>
              <a:defRPr lang="en-US" sz="2100" b="1" kern="1200" dirty="0" smtClean="0">
                <a:solidFill>
                  <a:srgbClr val="3C3D48"/>
                </a:solidFill>
                <a:latin typeface="Gill Sans MT" pitchFamily="34" charset="0"/>
                <a:ea typeface="+mj-ea"/>
                <a:cs typeface="+mj-cs"/>
              </a:defRPr>
            </a:lvl3pPr>
            <a:lvl4pPr>
              <a:defRPr lang="en-US" sz="2100" b="1" kern="1200" dirty="0" smtClean="0">
                <a:solidFill>
                  <a:srgbClr val="3C3D48"/>
                </a:solidFill>
                <a:latin typeface="Gill Sans MT" pitchFamily="34" charset="0"/>
                <a:ea typeface="+mj-ea"/>
                <a:cs typeface="+mj-cs"/>
              </a:defRPr>
            </a:lvl4pPr>
            <a:lvl5pPr>
              <a:defRPr lang="en-IN" sz="2100" b="1" kern="1200" dirty="0">
                <a:solidFill>
                  <a:srgbClr val="3C3D48"/>
                </a:solidFill>
                <a:latin typeface="Gill Sans MT" pitchFamily="34" charset="0"/>
                <a:ea typeface="+mj-ea"/>
                <a:cs typeface="+mj-cs"/>
              </a:defRPr>
            </a:lvl5pPr>
          </a:lstStyle>
          <a:p>
            <a:pPr marL="173831" marR="0" lvl="0" indent="-173831" algn="r" defTabSz="3429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extLst>
      <p:ext uri="{BB962C8B-B14F-4D97-AF65-F5344CB8AC3E}">
        <p14:creationId xmlns:p14="http://schemas.microsoft.com/office/powerpoint/2010/main" val="15210516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a:prstGeom prst="rect">
            <a:avLst/>
          </a:prstGeom>
        </p:spPr>
        <p:txBody>
          <a:bodyPr/>
          <a:lstStyle>
            <a:lvl1pPr marL="0" marR="0" indent="0" algn="ctr" defTabSz="342900" rtl="0" eaLnBrk="1" fontAlgn="auto" latinLnBrk="0" hangingPunct="1">
              <a:lnSpc>
                <a:spcPct val="100000"/>
              </a:lnSpc>
              <a:spcBef>
                <a:spcPct val="0"/>
              </a:spcBef>
              <a:spcAft>
                <a:spcPts val="0"/>
              </a:spcAft>
              <a:tabLst/>
              <a:defRPr baseline="0"/>
            </a:lvl1pPr>
          </a:lstStyle>
          <a:p>
            <a:pPr marL="0" marR="0" lvl="0" indent="0" defTabSz="342900" rtl="0" eaLnBrk="1" fontAlgn="auto" latinLnBrk="0" hangingPunct="1">
              <a:lnSpc>
                <a:spcPct val="100000"/>
              </a:lnSpc>
              <a:spcBef>
                <a:spcPct val="0"/>
              </a:spcBef>
              <a:spcAft>
                <a:spcPts val="0"/>
              </a:spcAft>
              <a:tabLst/>
              <a:defRPr/>
            </a:pPr>
            <a:r>
              <a:rPr lang="en-US" dirty="0"/>
              <a:t>Title of Column Graph</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132285"/>
            <a:ext cx="8229600" cy="3537347"/>
          </a:xfrm>
        </p:spPr>
        <p:txBody>
          <a:bodyPr/>
          <a:lstStyle/>
          <a:p>
            <a:endParaRPr lang="en-IN" dirty="0"/>
          </a:p>
        </p:txBody>
      </p:sp>
    </p:spTree>
    <p:extLst>
      <p:ext uri="{BB962C8B-B14F-4D97-AF65-F5344CB8AC3E}">
        <p14:creationId xmlns:p14="http://schemas.microsoft.com/office/powerpoint/2010/main" val="1643888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a:prstGeom prst="rect">
            <a:avLst/>
          </a:prstGeom>
        </p:spPr>
        <p:txBody>
          <a:bodyPr/>
          <a:lstStyle>
            <a:lvl1pPr marL="0" marR="0" indent="0" algn="ctr" defTabSz="342900" rtl="0" eaLnBrk="1" fontAlgn="auto" latinLnBrk="0" hangingPunct="1">
              <a:lnSpc>
                <a:spcPct val="100000"/>
              </a:lnSpc>
              <a:spcBef>
                <a:spcPct val="0"/>
              </a:spcBef>
              <a:spcAft>
                <a:spcPts val="0"/>
              </a:spcAft>
              <a:tabLst/>
              <a:defRPr baseline="0"/>
            </a:lvl1pPr>
          </a:lstStyle>
          <a:p>
            <a:pPr marL="0" marR="0" lvl="0" indent="0" defTabSz="342900" rtl="0" eaLnBrk="1" fontAlgn="auto" latinLnBrk="0" hangingPunct="1">
              <a:lnSpc>
                <a:spcPct val="100000"/>
              </a:lnSpc>
              <a:spcBef>
                <a:spcPct val="0"/>
              </a:spcBef>
              <a:spcAft>
                <a:spcPts val="0"/>
              </a:spcAft>
              <a:tabLst/>
              <a:defRPr/>
            </a:pPr>
            <a:r>
              <a:rPr lang="en-US" dirty="0"/>
              <a:t>Title of Bar Graph</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132285"/>
            <a:ext cx="8229600" cy="3537347"/>
          </a:xfrm>
        </p:spPr>
        <p:txBody>
          <a:bodyPr/>
          <a:lstStyle/>
          <a:p>
            <a:endParaRPr lang="en-IN" dirty="0"/>
          </a:p>
        </p:txBody>
      </p:sp>
    </p:spTree>
    <p:extLst>
      <p:ext uri="{BB962C8B-B14F-4D97-AF65-F5344CB8AC3E}">
        <p14:creationId xmlns:p14="http://schemas.microsoft.com/office/powerpoint/2010/main" val="36213636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a:prstGeom prst="rect">
            <a:avLst/>
          </a:prstGeom>
        </p:spPr>
        <p:txBody>
          <a:bodyPr/>
          <a:lstStyle>
            <a:lvl1pPr marL="0" marR="0" indent="0" algn="ctr" defTabSz="342900" rtl="0" eaLnBrk="1" fontAlgn="auto" latinLnBrk="0" hangingPunct="1">
              <a:lnSpc>
                <a:spcPct val="100000"/>
              </a:lnSpc>
              <a:spcBef>
                <a:spcPct val="0"/>
              </a:spcBef>
              <a:spcAft>
                <a:spcPts val="0"/>
              </a:spcAft>
              <a:tabLst/>
              <a:defRPr baseline="0"/>
            </a:lvl1pPr>
          </a:lstStyle>
          <a:p>
            <a:pPr marL="0" marR="0" lvl="0" indent="0" defTabSz="342900" rtl="0" eaLnBrk="1" fontAlgn="auto" latinLnBrk="0" hangingPunct="1">
              <a:lnSpc>
                <a:spcPct val="100000"/>
              </a:lnSpc>
              <a:spcBef>
                <a:spcPct val="0"/>
              </a:spcBef>
              <a:spcAft>
                <a:spcPts val="0"/>
              </a:spcAft>
              <a:tabLst/>
              <a:defRPr/>
            </a:pPr>
            <a:r>
              <a:rPr lang="en-US" dirty="0"/>
              <a:t>Title of Pie Chart</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132285"/>
            <a:ext cx="8229600" cy="3537347"/>
          </a:xfrm>
        </p:spPr>
        <p:txBody>
          <a:bodyPr/>
          <a:lstStyle/>
          <a:p>
            <a:endParaRPr lang="en-IN" dirty="0"/>
          </a:p>
        </p:txBody>
      </p:sp>
    </p:spTree>
    <p:extLst>
      <p:ext uri="{BB962C8B-B14F-4D97-AF65-F5344CB8AC3E}">
        <p14:creationId xmlns:p14="http://schemas.microsoft.com/office/powerpoint/2010/main" val="3238988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a:prstGeom prst="rect">
            <a:avLst/>
          </a:prstGeom>
        </p:spPr>
        <p:txBody>
          <a:bodyPr/>
          <a:lstStyle>
            <a:lvl1pPr marL="0" marR="0" indent="0" algn="ctr" defTabSz="342900" rtl="0" eaLnBrk="1" fontAlgn="auto" latinLnBrk="0" hangingPunct="1">
              <a:lnSpc>
                <a:spcPct val="100000"/>
              </a:lnSpc>
              <a:spcBef>
                <a:spcPct val="0"/>
              </a:spcBef>
              <a:spcAft>
                <a:spcPts val="0"/>
              </a:spcAft>
              <a:tabLst/>
              <a:defRPr baseline="0"/>
            </a:lvl1pPr>
          </a:lstStyle>
          <a:p>
            <a:pPr marL="0" marR="0" lvl="0" indent="0" defTabSz="342900" rtl="0" eaLnBrk="1" fontAlgn="auto" latinLnBrk="0" hangingPunct="1">
              <a:lnSpc>
                <a:spcPct val="100000"/>
              </a:lnSpc>
              <a:spcBef>
                <a:spcPct val="0"/>
              </a:spcBef>
              <a:spcAft>
                <a:spcPts val="0"/>
              </a:spcAft>
              <a:tabLst/>
              <a:defRPr/>
            </a:pPr>
            <a:r>
              <a:rPr lang="en-US" dirty="0"/>
              <a:t>Title of Pie Chart</a:t>
            </a:r>
            <a:endParaRPr kumimoji="0" lang="en-US" sz="225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132285"/>
            <a:ext cx="8229600" cy="3537347"/>
          </a:xfrm>
        </p:spPr>
        <p:txBody>
          <a:bodyPr/>
          <a:lstStyle/>
          <a:p>
            <a:endParaRPr lang="en-IN" dirty="0"/>
          </a:p>
        </p:txBody>
      </p:sp>
    </p:spTree>
    <p:extLst>
      <p:ext uri="{BB962C8B-B14F-4D97-AF65-F5344CB8AC3E}">
        <p14:creationId xmlns:p14="http://schemas.microsoft.com/office/powerpoint/2010/main" val="39953019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14908"/>
            <a:ext cx="8229600" cy="415499"/>
          </a:xfrm>
          <a:prstGeom prst="rect">
            <a:avLst/>
          </a:prstGeom>
        </p:spPr>
        <p:txBody>
          <a:bodyPr/>
          <a:lstStyle>
            <a:lvl1pPr marL="0" marR="0" indent="0" algn="ctr" defTabSz="342900" rtl="0" eaLnBrk="1" fontAlgn="auto" latinLnBrk="0" hangingPunct="1">
              <a:lnSpc>
                <a:spcPct val="100000"/>
              </a:lnSpc>
              <a:spcBef>
                <a:spcPct val="0"/>
              </a:spcBef>
              <a:spcAft>
                <a:spcPts val="0"/>
              </a:spcAft>
              <a:tabLst/>
              <a:defRPr baseline="0"/>
            </a:lvl1pPr>
          </a:lstStyle>
          <a:p>
            <a:pPr lvl="0"/>
            <a:r>
              <a:rPr lang="en-US" dirty="0"/>
              <a:t>Insert Title Here</a:t>
            </a:r>
          </a:p>
        </p:txBody>
      </p:sp>
    </p:spTree>
    <p:extLst>
      <p:ext uri="{BB962C8B-B14F-4D97-AF65-F5344CB8AC3E}">
        <p14:creationId xmlns:p14="http://schemas.microsoft.com/office/powerpoint/2010/main" val="6447092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4393818"/>
            <a:ext cx="8432800" cy="412898"/>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a:buClrTx/>
              <a:buFontTx/>
              <a:buNone/>
              <a:defRPr/>
            </a:pPr>
            <a:endParaRPr lang="en-US" sz="1350" dirty="0">
              <a:latin typeface="Arial" charset="0"/>
              <a:ea typeface="+mn-ea"/>
              <a:cs typeface="+mn-cs"/>
            </a:endParaRPr>
          </a:p>
        </p:txBody>
      </p:sp>
      <p:sp>
        <p:nvSpPr>
          <p:cNvPr id="57" name="Text Placeholder 56"/>
          <p:cNvSpPr>
            <a:spLocks noGrp="1"/>
          </p:cNvSpPr>
          <p:nvPr>
            <p:ph type="body" sz="quarter" idx="10" hasCustomPrompt="1"/>
          </p:nvPr>
        </p:nvSpPr>
        <p:spPr>
          <a:xfrm>
            <a:off x="785078" y="3167574"/>
            <a:ext cx="1452108" cy="425053"/>
          </a:xfrm>
        </p:spPr>
        <p:txBody>
          <a:bodyPr>
            <a:normAutofit/>
          </a:bodyPr>
          <a:lstStyle>
            <a:lvl1pPr algn="ctr">
              <a:buNone/>
              <a:defRPr lang="en-IN" sz="135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3167574"/>
            <a:ext cx="1452108" cy="425053"/>
          </a:xfrm>
        </p:spPr>
        <p:txBody>
          <a:bodyPr>
            <a:normAutofit/>
          </a:bodyPr>
          <a:lstStyle>
            <a:lvl1pPr algn="ctr">
              <a:buNone/>
              <a:defRPr lang="en-IN" sz="135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3167574"/>
            <a:ext cx="1452108" cy="425053"/>
          </a:xfrm>
        </p:spPr>
        <p:txBody>
          <a:bodyPr>
            <a:normAutofit/>
          </a:bodyPr>
          <a:lstStyle>
            <a:lvl1pPr algn="ctr">
              <a:buNone/>
              <a:defRPr lang="en-IN" sz="135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3167574"/>
            <a:ext cx="1452108" cy="425053"/>
          </a:xfrm>
        </p:spPr>
        <p:txBody>
          <a:bodyPr>
            <a:normAutofit/>
          </a:bodyPr>
          <a:lstStyle>
            <a:lvl1pPr algn="ctr">
              <a:buNone/>
              <a:defRPr lang="en-IN" sz="135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05018"/>
            <a:ext cx="8229600" cy="415499"/>
          </a:xfrm>
          <a:prstGeom prst="rect">
            <a:avLst/>
          </a:prstGeom>
        </p:spPr>
        <p:txBody>
          <a:bodyPr/>
          <a:lstStyle>
            <a:lvl1pPr algn="ctr">
              <a:defRPr/>
            </a:lvl1pPr>
          </a:lstStyle>
          <a:p>
            <a:r>
              <a:rPr lang="en-US" dirty="0"/>
              <a:t>Click to Add Title</a:t>
            </a:r>
          </a:p>
        </p:txBody>
      </p:sp>
    </p:spTree>
    <p:extLst>
      <p:ext uri="{BB962C8B-B14F-4D97-AF65-F5344CB8AC3E}">
        <p14:creationId xmlns:p14="http://schemas.microsoft.com/office/powerpoint/2010/main" val="31486742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1" y="1298177"/>
            <a:ext cx="3857101" cy="2892826"/>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buClrTx/>
              <a:buFontTx/>
              <a:buNone/>
            </a:pPr>
            <a:endParaRPr lang="en-US" sz="1350" kern="1200" dirty="0">
              <a:solidFill>
                <a:srgbClr val="FFFFFF"/>
              </a:solidFill>
            </a:endParaRPr>
          </a:p>
        </p:txBody>
      </p:sp>
      <p:sp>
        <p:nvSpPr>
          <p:cNvPr id="38" name="Title 4"/>
          <p:cNvSpPr>
            <a:spLocks noGrp="1"/>
          </p:cNvSpPr>
          <p:nvPr userDrawn="1">
            <p:ph type="title" hasCustomPrompt="1"/>
          </p:nvPr>
        </p:nvSpPr>
        <p:spPr>
          <a:xfrm>
            <a:off x="460375" y="105018"/>
            <a:ext cx="8229600" cy="415499"/>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4" y="2198795"/>
            <a:ext cx="957445" cy="718084"/>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Tx/>
              <a:buFontTx/>
              <a:buNone/>
            </a:pPr>
            <a:endParaRPr lang="en-US" sz="1350" kern="1200" dirty="0">
              <a:solidFill>
                <a:srgbClr val="FFFFFF"/>
              </a:solidFill>
            </a:endParaRPr>
          </a:p>
        </p:txBody>
      </p:sp>
      <p:sp>
        <p:nvSpPr>
          <p:cNvPr id="30" name="Text Placeholder 56"/>
          <p:cNvSpPr>
            <a:spLocks noGrp="1"/>
          </p:cNvSpPr>
          <p:nvPr>
            <p:ph type="body" sz="quarter" idx="14" hasCustomPrompt="1"/>
          </p:nvPr>
        </p:nvSpPr>
        <p:spPr>
          <a:xfrm>
            <a:off x="3474131" y="2364474"/>
            <a:ext cx="2231528" cy="520241"/>
          </a:xfrm>
        </p:spPr>
        <p:txBody>
          <a:bodyPr>
            <a:noAutofit/>
          </a:bodyPr>
          <a:lstStyle>
            <a:lvl1pPr marL="0" indent="0" algn="ctr">
              <a:buNone/>
              <a:defRPr lang="en-IN" sz="15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8" y="2198795"/>
            <a:ext cx="957445" cy="718084"/>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Tx/>
              <a:buFontTx/>
              <a:buNone/>
            </a:pPr>
            <a:endParaRPr lang="en-US" sz="1350" kern="1200" dirty="0">
              <a:solidFill>
                <a:srgbClr val="FFFFFF"/>
              </a:solidFill>
            </a:endParaRPr>
          </a:p>
        </p:txBody>
      </p:sp>
      <p:sp>
        <p:nvSpPr>
          <p:cNvPr id="26" name="Oval 25"/>
          <p:cNvSpPr/>
          <p:nvPr userDrawn="1"/>
        </p:nvSpPr>
        <p:spPr>
          <a:xfrm>
            <a:off x="4093279" y="1003578"/>
            <a:ext cx="957445" cy="718084"/>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Tx/>
              <a:buFontTx/>
              <a:buNone/>
            </a:pPr>
            <a:endParaRPr lang="en-US" sz="1350" kern="1200" dirty="0">
              <a:solidFill>
                <a:srgbClr val="FFFFFF"/>
              </a:solidFill>
            </a:endParaRPr>
          </a:p>
        </p:txBody>
      </p:sp>
      <p:sp>
        <p:nvSpPr>
          <p:cNvPr id="31" name="Oval 30"/>
          <p:cNvSpPr/>
          <p:nvPr userDrawn="1"/>
        </p:nvSpPr>
        <p:spPr>
          <a:xfrm>
            <a:off x="4093279" y="3844724"/>
            <a:ext cx="957445" cy="718084"/>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Tx/>
              <a:buFontTx/>
              <a:buNone/>
            </a:pPr>
            <a:endParaRPr lang="en-US" sz="1350" kern="1200" dirty="0">
              <a:solidFill>
                <a:srgbClr val="FFFFFF"/>
              </a:solidFill>
            </a:endParaRPr>
          </a:p>
        </p:txBody>
      </p:sp>
      <p:sp>
        <p:nvSpPr>
          <p:cNvPr id="34" name="Text Placeholder 56"/>
          <p:cNvSpPr>
            <a:spLocks noGrp="1"/>
          </p:cNvSpPr>
          <p:nvPr>
            <p:ph type="body" sz="quarter" idx="13" hasCustomPrompt="1"/>
          </p:nvPr>
        </p:nvSpPr>
        <p:spPr>
          <a:xfrm>
            <a:off x="3863878" y="715208"/>
            <a:ext cx="1416244" cy="247358"/>
          </a:xfrm>
        </p:spPr>
        <p:txBody>
          <a:bodyPr>
            <a:normAutofit/>
          </a:bodyPr>
          <a:lstStyle>
            <a:lvl1pPr algn="ctr">
              <a:buNone/>
              <a:defRPr lang="en-IN" sz="105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4593634"/>
            <a:ext cx="1416244" cy="247358"/>
          </a:xfrm>
        </p:spPr>
        <p:txBody>
          <a:bodyPr>
            <a:normAutofit/>
          </a:bodyPr>
          <a:lstStyle>
            <a:lvl1pPr algn="ctr">
              <a:buNone/>
              <a:defRPr lang="en-IN" sz="105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2424265"/>
            <a:ext cx="1416244" cy="247358"/>
          </a:xfrm>
        </p:spPr>
        <p:txBody>
          <a:bodyPr>
            <a:normAutofit/>
          </a:bodyPr>
          <a:lstStyle>
            <a:lvl1pPr algn="ctr">
              <a:buNone/>
              <a:defRPr lang="en-IN" sz="105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2424265"/>
            <a:ext cx="1416244" cy="247358"/>
          </a:xfrm>
        </p:spPr>
        <p:txBody>
          <a:bodyPr>
            <a:normAutofit/>
          </a:bodyPr>
          <a:lstStyle>
            <a:lvl1pPr algn="ctr">
              <a:buNone/>
              <a:defRPr lang="en-IN" sz="105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extLst>
      <p:ext uri="{BB962C8B-B14F-4D97-AF65-F5344CB8AC3E}">
        <p14:creationId xmlns:p14="http://schemas.microsoft.com/office/powerpoint/2010/main" val="11422051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285750"/>
            <a:ext cx="6838950" cy="2524125"/>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pPr fontAlgn="base">
                <a:spcBef>
                  <a:spcPct val="0"/>
                </a:spcBef>
                <a:spcAft>
                  <a:spcPct val="0"/>
                </a:spcAft>
                <a:buClrTx/>
                <a:buFontTx/>
                <a:buNone/>
              </a:pPr>
              <a:endParaRPr lang="en-US" sz="1350" kern="1200" dirty="0">
                <a:solidFill>
                  <a:prstClr val="black"/>
                </a:solidFill>
                <a:latin typeface="Arial" charset="0"/>
                <a:ea typeface="+mn-ea"/>
                <a:cs typeface="+mn-cs"/>
              </a:endParaRPr>
            </a:p>
          </p:txBody>
        </p:sp>
      </p:grpSp>
      <p:pic>
        <p:nvPicPr>
          <p:cNvPr id="117" name="Picture 116" descr="G_2_Finel.png"/>
          <p:cNvPicPr>
            <a:picLocks noChangeAspect="1"/>
          </p:cNvPicPr>
          <p:nvPr userDrawn="1"/>
        </p:nvPicPr>
        <p:blipFill>
          <a:blip r:embed="rId3" cstate="print"/>
          <a:stretch>
            <a:fillRect/>
          </a:stretch>
        </p:blipFill>
        <p:spPr>
          <a:xfrm>
            <a:off x="4554604" y="2343150"/>
            <a:ext cx="4513196" cy="2286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6" y="3445669"/>
            <a:ext cx="4911725" cy="1412081"/>
          </a:xfrm>
          <a:prstGeom prst="rect">
            <a:avLst/>
          </a:prstGeom>
          <a:noFill/>
        </p:spPr>
      </p:pic>
      <p:sp>
        <p:nvSpPr>
          <p:cNvPr id="4098" name="Rectangle 2"/>
          <p:cNvSpPr>
            <a:spLocks noGrp="1" noChangeArrowheads="1"/>
          </p:cNvSpPr>
          <p:nvPr>
            <p:ph type="ctrTitle"/>
          </p:nvPr>
        </p:nvSpPr>
        <p:spPr>
          <a:xfrm>
            <a:off x="304800" y="3314700"/>
            <a:ext cx="6400800" cy="857250"/>
          </a:xfrm>
          <a:prstGeom prst="rect">
            <a:avLst/>
          </a:prstGeom>
        </p:spPr>
        <p:txBody>
          <a:bodyPr/>
          <a:lstStyle>
            <a:lvl1pPr algn="l">
              <a:defRPr lang="en-US" sz="255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2322910"/>
            <a:ext cx="2971800" cy="428625"/>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3" y="1495425"/>
            <a:ext cx="1546225" cy="1247775"/>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146698"/>
            <a:ext cx="623888" cy="434578"/>
          </a:xfrm>
          <a:prstGeom prst="rect">
            <a:avLst/>
          </a:prstGeom>
          <a:noFill/>
        </p:spPr>
      </p:pic>
    </p:spTree>
    <p:extLst>
      <p:ext uri="{BB962C8B-B14F-4D97-AF65-F5344CB8AC3E}">
        <p14:creationId xmlns:p14="http://schemas.microsoft.com/office/powerpoint/2010/main" val="400103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08855"/>
            <a:ext cx="8229600" cy="438582"/>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342900" rtl="0" eaLnBrk="1" latinLnBrk="0" hangingPunct="1">
              <a:spcBef>
                <a:spcPct val="0"/>
              </a:spcBef>
              <a:buNone/>
              <a:defRPr lang="en-US" sz="225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1" y="1020367"/>
            <a:ext cx="8240713" cy="3355181"/>
          </a:xfrm>
        </p:spPr>
        <p:txBody>
          <a:bodyPr/>
          <a:lstStyle>
            <a:lvl1pPr>
              <a:buClr>
                <a:srgbClr val="0070C0"/>
              </a:buClr>
              <a:defRPr sz="165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05181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195189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Tx/>
              <a:buFontTx/>
              <a:buNone/>
            </a:pPr>
            <a:endParaRPr lang="en-US" sz="1350" kern="1200">
              <a:solidFill>
                <a:srgbClr val="FFFFFF"/>
              </a:solidFill>
            </a:endParaRPr>
          </a:p>
        </p:txBody>
      </p:sp>
      <p:sp>
        <p:nvSpPr>
          <p:cNvPr id="12" name="Rectangle 11"/>
          <p:cNvSpPr/>
          <p:nvPr/>
        </p:nvSpPr>
        <p:spPr bwMode="invGray">
          <a:xfrm>
            <a:off x="0" y="1951890"/>
            <a:ext cx="9144000" cy="3429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buClrTx/>
              <a:buFontTx/>
              <a:buNone/>
            </a:pPr>
            <a:endParaRPr lang="en-US" sz="1350" kern="1200">
              <a:solidFill>
                <a:srgbClr val="FFFFFF"/>
              </a:solidFill>
            </a:endParaRPr>
          </a:p>
        </p:txBody>
      </p:sp>
      <p:sp>
        <p:nvSpPr>
          <p:cNvPr id="2" name="Title 1"/>
          <p:cNvSpPr>
            <a:spLocks noGrp="1"/>
          </p:cNvSpPr>
          <p:nvPr>
            <p:ph type="title"/>
          </p:nvPr>
        </p:nvSpPr>
        <p:spPr>
          <a:xfrm>
            <a:off x="749808" y="89154"/>
            <a:ext cx="8013192" cy="1227582"/>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3525" b="1" cap="none" baseline="0"/>
            </a:lvl1pPr>
            <a:extLst/>
          </a:lstStyle>
          <a:p>
            <a:r>
              <a:rPr kumimoji="0" lang="en-US"/>
              <a:t>Click to edit Master title style</a:t>
            </a:r>
          </a:p>
        </p:txBody>
      </p:sp>
      <p:sp>
        <p:nvSpPr>
          <p:cNvPr id="3" name="Text Placeholder 2"/>
          <p:cNvSpPr>
            <a:spLocks noGrp="1"/>
          </p:cNvSpPr>
          <p:nvPr>
            <p:ph type="body" idx="1"/>
          </p:nvPr>
        </p:nvSpPr>
        <p:spPr>
          <a:xfrm>
            <a:off x="740664" y="1371600"/>
            <a:ext cx="8022336" cy="514350"/>
          </a:xfrm>
        </p:spPr>
        <p:txBody>
          <a:bodyPr lIns="146304" tIns="0" rIns="45720" bIns="0" anchor="t"/>
          <a:lstStyle>
            <a:lvl1pPr marL="0" indent="0">
              <a:buNone/>
              <a:defRPr sz="1500">
                <a:solidFill>
                  <a:srgbClr val="FFFFF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4857749"/>
            <a:ext cx="2133600" cy="205740"/>
          </a:xfrm>
          <a:prstGeom prst="rect">
            <a:avLst/>
          </a:prstGeom>
        </p:spPr>
        <p:txBody>
          <a:bodyPr/>
          <a:lstStyle/>
          <a:p>
            <a:pPr fontAlgn="base">
              <a:spcBef>
                <a:spcPct val="0"/>
              </a:spcBef>
              <a:spcAft>
                <a:spcPct val="0"/>
              </a:spcAft>
              <a:buClrTx/>
              <a:buFontTx/>
              <a:buNone/>
            </a:pPr>
            <a:endParaRPr lang="en-US" sz="1350" kern="1200">
              <a:solidFill>
                <a:srgbClr val="FFFFFF"/>
              </a:solidFill>
              <a:latin typeface="Arial" charset="0"/>
              <a:ea typeface="+mn-ea"/>
              <a:cs typeface="+mn-cs"/>
            </a:endParaRPr>
          </a:p>
        </p:txBody>
      </p:sp>
      <p:sp>
        <p:nvSpPr>
          <p:cNvPr id="5" name="Footer Placeholder 4"/>
          <p:cNvSpPr>
            <a:spLocks noGrp="1"/>
          </p:cNvSpPr>
          <p:nvPr>
            <p:ph type="ftr" sz="quarter" idx="11"/>
          </p:nvPr>
        </p:nvSpPr>
        <p:spPr>
          <a:xfrm>
            <a:off x="2640597" y="4857749"/>
            <a:ext cx="5507719" cy="205740"/>
          </a:xfrm>
          <a:prstGeom prst="rect">
            <a:avLst/>
          </a:prstGeom>
        </p:spPr>
        <p:txBody>
          <a:bodyPr/>
          <a:lstStyle/>
          <a:p>
            <a:pPr fontAlgn="base">
              <a:spcBef>
                <a:spcPct val="0"/>
              </a:spcBef>
              <a:spcAft>
                <a:spcPct val="0"/>
              </a:spcAft>
              <a:buClrTx/>
              <a:buFontTx/>
              <a:buNone/>
            </a:pPr>
            <a:r>
              <a:rPr lang="en-US" sz="1350" kern="1200">
                <a:solidFill>
                  <a:srgbClr val="FFFFFF"/>
                </a:solidFill>
                <a:latin typeface="Arial" charset="0"/>
                <a:ea typeface="+mn-ea"/>
                <a:cs typeface="+mn-cs"/>
              </a:rPr>
              <a:t>Shapes: Introductory basics you can't live without</a:t>
            </a:r>
          </a:p>
        </p:txBody>
      </p:sp>
      <p:sp>
        <p:nvSpPr>
          <p:cNvPr id="6" name="Slide Number Placeholder 5"/>
          <p:cNvSpPr>
            <a:spLocks noGrp="1"/>
          </p:cNvSpPr>
          <p:nvPr>
            <p:ph type="sldNum" sz="quarter" idx="12"/>
          </p:nvPr>
        </p:nvSpPr>
        <p:spPr>
          <a:xfrm>
            <a:off x="8204396" y="4857749"/>
            <a:ext cx="733864" cy="205740"/>
          </a:xfrm>
          <a:prstGeom prst="rect">
            <a:avLst/>
          </a:prstGeom>
        </p:spPr>
        <p:txBody>
          <a:bodyPr/>
          <a:lstStyle/>
          <a:p>
            <a:pPr fontAlgn="base">
              <a:spcBef>
                <a:spcPct val="0"/>
              </a:spcBef>
              <a:spcAft>
                <a:spcPct val="0"/>
              </a:spcAft>
              <a:buClrTx/>
              <a:buFontTx/>
              <a:buNone/>
            </a:pPr>
            <a:fld id="{84DACE6F-F406-4ED2-AB86-D251132232B1}" type="slidenum">
              <a:rPr lang="en-US" sz="1350" kern="1200" smtClean="0">
                <a:solidFill>
                  <a:srgbClr val="FFFFFF"/>
                </a:solidFill>
                <a:latin typeface="Arial" charset="0"/>
                <a:ea typeface="+mn-ea"/>
                <a:cs typeface="+mn-cs"/>
              </a:rPr>
              <a:pPr fontAlgn="base">
                <a:spcBef>
                  <a:spcPct val="0"/>
                </a:spcBef>
                <a:spcAft>
                  <a:spcPct val="0"/>
                </a:spcAft>
                <a:buClrTx/>
                <a:buFontTx/>
                <a:buNone/>
              </a:pPr>
              <a:t>‹#›</a:t>
            </a:fld>
            <a:endParaRPr lang="en-US" sz="1350" kern="1200">
              <a:solidFill>
                <a:srgbClr val="FFFFFF"/>
              </a:solidFill>
              <a:latin typeface="Arial" charset="0"/>
              <a:ea typeface="+mn-ea"/>
              <a:cs typeface="+mn-cs"/>
            </a:endParaRPr>
          </a:p>
        </p:txBody>
      </p:sp>
    </p:spTree>
    <p:extLst>
      <p:ext uri="{BB962C8B-B14F-4D97-AF65-F5344CB8AC3E}">
        <p14:creationId xmlns:p14="http://schemas.microsoft.com/office/powerpoint/2010/main" val="114456225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3353280"/>
            <a:ext cx="9133758" cy="1628296"/>
          </a:xfrm>
          <a:prstGeom prst="rect">
            <a:avLst/>
          </a:prstGeom>
        </p:spPr>
      </p:pic>
      <p:sp>
        <p:nvSpPr>
          <p:cNvPr id="2" name="Title 1"/>
          <p:cNvSpPr>
            <a:spLocks noGrp="1"/>
          </p:cNvSpPr>
          <p:nvPr>
            <p:ph type="ctrTitle" hasCustomPrompt="1"/>
          </p:nvPr>
        </p:nvSpPr>
        <p:spPr>
          <a:xfrm>
            <a:off x="4547710" y="1110343"/>
            <a:ext cx="4142266" cy="1160371"/>
          </a:xfrm>
          <a:prstGeom prst="rect">
            <a:avLst/>
          </a:prstGeom>
          <a:noFill/>
        </p:spPr>
        <p:txBody>
          <a:bodyPr wrap="square" rtlCol="0" anchor="ctr">
            <a:normAutofit/>
          </a:bodyPr>
          <a:lstStyle>
            <a:lvl1pPr marL="0" algn="l">
              <a:defRPr lang="en-US" sz="255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2488994"/>
            <a:ext cx="4142266" cy="253916"/>
          </a:xfrm>
          <a:noFill/>
        </p:spPr>
        <p:txBody>
          <a:bodyPr wrap="square" rtlCol="0">
            <a:normAutofit/>
          </a:bodyPr>
          <a:lstStyle>
            <a:lvl1pPr marL="0" marR="0" indent="0" algn="l" defTabSz="342900" rtl="0" eaLnBrk="1" fontAlgn="auto" latinLnBrk="0" hangingPunct="1">
              <a:lnSpc>
                <a:spcPct val="100000"/>
              </a:lnSpc>
              <a:spcBef>
                <a:spcPct val="20000"/>
              </a:spcBef>
              <a:spcAft>
                <a:spcPts val="0"/>
              </a:spcAft>
              <a:buClrTx/>
              <a:buSzTx/>
              <a:buFont typeface="Arial"/>
              <a:buNone/>
              <a:tabLst/>
              <a:defRPr lang="en-US" sz="1200" dirty="0">
                <a:solidFill>
                  <a:schemeClr val="tx1">
                    <a:lumMod val="65000"/>
                    <a:lumOff val="35000"/>
                  </a:schemeClr>
                </a:solidFill>
                <a:latin typeface="Arial"/>
                <a:cs typeface="Arial"/>
              </a:defRPr>
            </a:lvl1pPr>
          </a:lstStyle>
          <a:p>
            <a:pPr marL="0" marR="0" lvl="0" indent="0" algn="l" defTabSz="3429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485775"/>
            <a:ext cx="91440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buClrTx/>
              <a:buFontTx/>
              <a:buNone/>
            </a:pPr>
            <a:endParaRPr lang="en-IN" sz="1350" kern="1200">
              <a:solidFill>
                <a:srgbClr val="FFFFFF"/>
              </a:solidFill>
            </a:endParaRPr>
          </a:p>
        </p:txBody>
      </p:sp>
      <p:sp>
        <p:nvSpPr>
          <p:cNvPr id="17" name="Text Placeholder 16"/>
          <p:cNvSpPr>
            <a:spLocks noGrp="1"/>
          </p:cNvSpPr>
          <p:nvPr>
            <p:ph type="body" sz="quarter" idx="10" hasCustomPrompt="1"/>
          </p:nvPr>
        </p:nvSpPr>
        <p:spPr>
          <a:xfrm>
            <a:off x="4549775" y="2825184"/>
            <a:ext cx="4148138" cy="260917"/>
          </a:xfrm>
        </p:spPr>
        <p:txBody>
          <a:bodyPr>
            <a:normAutofit/>
          </a:bodyPr>
          <a:lstStyle>
            <a:lvl1pPr>
              <a:buNone/>
              <a:defRPr kumimoji="0" lang="en-US" sz="12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3429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42115816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4743450"/>
            <a:ext cx="9144000" cy="400050"/>
          </a:xfrm>
          <a:prstGeom prst="rect">
            <a:avLst/>
          </a:prstGeom>
          <a:noFill/>
          <a:ln w="9525">
            <a:noFill/>
            <a:miter lim="800000"/>
            <a:headEnd/>
            <a:tailEnd/>
          </a:ln>
        </p:spPr>
      </p:pic>
      <p:sp>
        <p:nvSpPr>
          <p:cNvPr id="15" name="Content Placeholder 2"/>
          <p:cNvSpPr>
            <a:spLocks noGrp="1"/>
          </p:cNvSpPr>
          <p:nvPr>
            <p:ph idx="1"/>
          </p:nvPr>
        </p:nvSpPr>
        <p:spPr>
          <a:xfrm>
            <a:off x="457200" y="971550"/>
            <a:ext cx="8229600" cy="3771900"/>
          </a:xfrm>
        </p:spPr>
        <p:txBody>
          <a:bodyPr/>
          <a:lstStyle>
            <a:lvl1pPr>
              <a:defRPr sz="1500">
                <a:latin typeface="Gill Sans MT" pitchFamily="34" charset="0"/>
              </a:defRPr>
            </a:lvl1pPr>
            <a:lvl2pPr>
              <a:defRPr sz="1350">
                <a:latin typeface="Gill Sans MT" pitchFamily="34" charset="0"/>
              </a:defRPr>
            </a:lvl2pPr>
            <a:lvl3pPr>
              <a:defRPr sz="1200">
                <a:latin typeface="Gill Sans MT" pitchFamily="34" charset="0"/>
              </a:defRPr>
            </a:lvl3pPr>
            <a:lvl4pPr>
              <a:defRPr sz="1050">
                <a:latin typeface="Gill Sans MT" pitchFamily="34" charset="0"/>
              </a:defRPr>
            </a:lvl4pPr>
            <a:lvl5pPr>
              <a:defRPr sz="9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7623160"/>
      </p:ext>
    </p:extLst>
  </p:cSld>
  <p:clrMapOvr>
    <a:masterClrMapping/>
  </p:clrMapOvr>
  <p:hf sldNum="0" hdr="0" ftr="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4743450"/>
            <a:ext cx="9144000" cy="400050"/>
          </a:xfrm>
          <a:prstGeom prst="rect">
            <a:avLst/>
          </a:prstGeom>
          <a:noFill/>
          <a:ln w="9525">
            <a:noFill/>
            <a:miter lim="800000"/>
            <a:headEnd/>
            <a:tailEnd/>
          </a:ln>
        </p:spPr>
      </p:pic>
      <p:sp>
        <p:nvSpPr>
          <p:cNvPr id="6" name="Content Placeholder 2"/>
          <p:cNvSpPr>
            <a:spLocks noGrp="1"/>
          </p:cNvSpPr>
          <p:nvPr>
            <p:ph sz="half" idx="1"/>
          </p:nvPr>
        </p:nvSpPr>
        <p:spPr>
          <a:xfrm>
            <a:off x="457200" y="1228334"/>
            <a:ext cx="4038600" cy="3394472"/>
          </a:xfrm>
        </p:spPr>
        <p:txBody>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228334"/>
            <a:ext cx="4038600" cy="3394472"/>
          </a:xfrm>
        </p:spPr>
        <p:txBody>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33577"/>
            <a:ext cx="7696200" cy="85725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193966174"/>
      </p:ext>
    </p:extLst>
  </p:cSld>
  <p:clrMapOvr>
    <a:masterClrMapping/>
  </p:clrMapOvr>
  <p:hf sldNum="0" hdr="0" ftr="0"/>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4743450"/>
            <a:ext cx="9144000" cy="400050"/>
          </a:xfrm>
          <a:prstGeom prst="rect">
            <a:avLst/>
          </a:prstGeom>
          <a:noFill/>
          <a:ln w="9525">
            <a:noFill/>
            <a:miter lim="800000"/>
            <a:headEnd/>
            <a:tailEnd/>
          </a:ln>
        </p:spPr>
      </p:pic>
      <p:sp>
        <p:nvSpPr>
          <p:cNvPr id="14" name="Content Placeholder 2"/>
          <p:cNvSpPr>
            <a:spLocks noGrp="1"/>
          </p:cNvSpPr>
          <p:nvPr>
            <p:ph idx="1"/>
          </p:nvPr>
        </p:nvSpPr>
        <p:spPr>
          <a:xfrm>
            <a:off x="457200" y="1028700"/>
            <a:ext cx="8229600" cy="3771900"/>
          </a:xfrm>
        </p:spPr>
        <p:txBody>
          <a:bodyPr/>
          <a:lstStyle>
            <a:lvl1pPr>
              <a:defRPr sz="1500">
                <a:latin typeface="Gill Sans MT" pitchFamily="34" charset="0"/>
              </a:defRPr>
            </a:lvl1pPr>
            <a:lvl2pPr>
              <a:defRPr sz="1350">
                <a:latin typeface="Gill Sans MT" pitchFamily="34" charset="0"/>
              </a:defRPr>
            </a:lvl2pPr>
            <a:lvl3pPr>
              <a:defRPr sz="1200">
                <a:latin typeface="Gill Sans MT" pitchFamily="34" charset="0"/>
              </a:defRPr>
            </a:lvl3pPr>
            <a:lvl4pPr>
              <a:defRPr sz="1050">
                <a:latin typeface="Gill Sans MT" pitchFamily="34" charset="0"/>
              </a:defRPr>
            </a:lvl4pPr>
            <a:lvl5pPr>
              <a:defRPr sz="9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685800"/>
          </a:xfrm>
          <a:prstGeom prst="rect">
            <a:avLst/>
          </a:prstGeom>
        </p:spPr>
        <p:txBody>
          <a:bodyPr>
            <a:normAutofit/>
          </a:bodyPr>
          <a:lstStyle>
            <a:lvl1pPr algn="l">
              <a:defRPr sz="24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8657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47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1.jpe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98" r:id="rId11"/>
    <p:sldLayoutId id="2147483699" r:id="rId12"/>
    <p:sldLayoutId id="2147483700" r:id="rId13"/>
    <p:sldLayoutId id="2147483701" r:id="rId14"/>
    <p:sldLayoutId id="2147483702" r:id="rId15"/>
    <p:sldLayoutId id="2147483703" r:id="rId16"/>
    <p:sldLayoutId id="2147483705" r:id="rId17"/>
    <p:sldLayoutId id="2147483706" r:id="rId18"/>
    <p:sldLayoutId id="2147483707" r:id="rId19"/>
    <p:sldLayoutId id="2147483708" r:id="rId20"/>
    <p:sldLayoutId id="2147483709" r:id="rId21"/>
    <p:sldLayoutId id="2147483710"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9144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fontAlgn="base">
              <a:spcBef>
                <a:spcPct val="0"/>
              </a:spcBef>
              <a:spcAft>
                <a:spcPct val="0"/>
              </a:spcAft>
              <a:buClrTx/>
              <a:buFontTx/>
              <a:buNone/>
              <a:defRPr/>
            </a:pPr>
            <a:endParaRPr lang="en-US" sz="1350" kern="1200" dirty="0">
              <a:solidFill>
                <a:prstClr val="black"/>
              </a:solidFill>
              <a:latin typeface="Arial" charset="0"/>
              <a:ea typeface="+mn-ea"/>
              <a:cs typeface="+mn-cs"/>
            </a:endParaRPr>
          </a:p>
        </p:txBody>
      </p:sp>
      <p:sp>
        <p:nvSpPr>
          <p:cNvPr id="3" name="Text Placeholder 2"/>
          <p:cNvSpPr>
            <a:spLocks noGrp="1"/>
          </p:cNvSpPr>
          <p:nvPr>
            <p:ph type="body" idx="1"/>
          </p:nvPr>
        </p:nvSpPr>
        <p:spPr>
          <a:xfrm>
            <a:off x="457200" y="1021843"/>
            <a:ext cx="8229600" cy="3394472"/>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4985514"/>
            <a:ext cx="360000" cy="111722"/>
          </a:xfrm>
          <a:prstGeom prst="rect">
            <a:avLst/>
          </a:prstGeom>
          <a:noFill/>
        </p:spPr>
        <p:txBody>
          <a:bodyPr vert="horz" lIns="68580" tIns="34290" rIns="68580" bIns="3429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base">
              <a:spcBef>
                <a:spcPct val="0"/>
              </a:spcBef>
              <a:spcAft>
                <a:spcPct val="0"/>
              </a:spcAft>
              <a:buClrTx/>
              <a:buFontTx/>
              <a:buNone/>
            </a:pPr>
            <a:fld id="{5D61087F-CA7B-4F6C-AD54-FCE24029CF22}" type="slidenum">
              <a:rPr lang="en-US" sz="750" smtClean="0">
                <a:solidFill>
                  <a:prstClr val="black">
                    <a:lumMod val="50000"/>
                    <a:lumOff val="50000"/>
                  </a:prstClr>
                </a:solidFill>
              </a:rPr>
              <a:pPr algn="l" fontAlgn="base">
                <a:spcBef>
                  <a:spcPct val="0"/>
                </a:spcBef>
                <a:spcAft>
                  <a:spcPct val="0"/>
                </a:spcAft>
                <a:buClrTx/>
                <a:buFontTx/>
                <a:buNone/>
              </a:pPr>
              <a:t>‹#›</a:t>
            </a:fld>
            <a:endParaRPr lang="en-US" sz="750" dirty="0">
              <a:solidFill>
                <a:prstClr val="black">
                  <a:lumMod val="50000"/>
                  <a:lumOff val="50000"/>
                </a:prstClr>
              </a:solidFill>
            </a:endParaRPr>
          </a:p>
        </p:txBody>
      </p:sp>
      <p:pic>
        <p:nvPicPr>
          <p:cNvPr id="61" name="Picture 19" descr="1"/>
          <p:cNvPicPr>
            <a:picLocks noChangeAspect="1" noChangeArrowheads="1"/>
          </p:cNvPicPr>
          <p:nvPr userDrawn="1"/>
        </p:nvPicPr>
        <p:blipFill>
          <a:blip r:embed="rId26" cstate="print"/>
          <a:srcRect b="38461"/>
          <a:stretch>
            <a:fillRect/>
          </a:stretch>
        </p:blipFill>
        <p:spPr bwMode="auto">
          <a:xfrm>
            <a:off x="0" y="4743450"/>
            <a:ext cx="9144000" cy="407194"/>
          </a:xfrm>
          <a:prstGeom prst="rect">
            <a:avLst/>
          </a:prstGeom>
          <a:noFill/>
          <a:ln w="9525">
            <a:noFill/>
            <a:miter lim="800000"/>
            <a:headEnd/>
            <a:tailEnd/>
          </a:ln>
        </p:spPr>
      </p:pic>
      <p:sp>
        <p:nvSpPr>
          <p:cNvPr id="7" name="TextBox 6"/>
          <p:cNvSpPr txBox="1"/>
          <p:nvPr userDrawn="1"/>
        </p:nvSpPr>
        <p:spPr>
          <a:xfrm>
            <a:off x="0" y="0"/>
            <a:ext cx="9144000" cy="415498"/>
          </a:xfrm>
          <a:prstGeom prst="rect">
            <a:avLst/>
          </a:prstGeom>
          <a:solidFill>
            <a:schemeClr val="accent1">
              <a:lumMod val="40000"/>
              <a:lumOff val="60000"/>
            </a:schemeClr>
          </a:solidFill>
        </p:spPr>
        <p:txBody>
          <a:bodyPr wrap="square" rtlCol="0">
            <a:spAutoFit/>
          </a:bodyPr>
          <a:lstStyle/>
          <a:p>
            <a:pPr fontAlgn="base">
              <a:spcBef>
                <a:spcPct val="0"/>
              </a:spcBef>
              <a:spcAft>
                <a:spcPct val="0"/>
              </a:spcAft>
              <a:buClrTx/>
              <a:buFontTx/>
              <a:buNone/>
            </a:pPr>
            <a:r>
              <a:rPr lang="en-US" sz="2100" kern="1200" dirty="0">
                <a:solidFill>
                  <a:prstClr val="black"/>
                </a:solidFill>
                <a:latin typeface="Arial" charset="0"/>
                <a:ea typeface="+mn-ea"/>
                <a:cs typeface="+mn-cs"/>
              </a:rPr>
              <a:t>Introduction to machine learning</a:t>
            </a:r>
          </a:p>
        </p:txBody>
      </p:sp>
    </p:spTree>
    <p:extLst>
      <p:ext uri="{BB962C8B-B14F-4D97-AF65-F5344CB8AC3E}">
        <p14:creationId xmlns:p14="http://schemas.microsoft.com/office/powerpoint/2010/main" val="126848327"/>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2" r:id="rId20"/>
    <p:sldLayoutId id="2147483693" r:id="rId21"/>
    <p:sldLayoutId id="2147483694" r:id="rId22"/>
    <p:sldLayoutId id="2147483695" r:id="rId23"/>
    <p:sldLayoutId id="2147483696" r:id="rId24"/>
  </p:sldLayoutIdLst>
  <p:txStyles>
    <p:titleStyle>
      <a:lvl1pPr algn="l" defTabSz="342900" rtl="0" eaLnBrk="1" latinLnBrk="0" hangingPunct="1">
        <a:spcBef>
          <a:spcPct val="0"/>
        </a:spcBef>
        <a:buNone/>
        <a:defRPr lang="en-US" sz="2250" b="1" kern="1200" dirty="0">
          <a:solidFill>
            <a:schemeClr val="tx1"/>
          </a:solidFill>
          <a:latin typeface="+mj-lt"/>
          <a:ea typeface="+mn-ea"/>
          <a:cs typeface="Arial"/>
        </a:defRPr>
      </a:lvl1pPr>
    </p:titleStyle>
    <p:bodyStyle>
      <a:lvl1pPr marL="173831" indent="-173831" algn="l" defTabSz="342900" rtl="0" eaLnBrk="1" latinLnBrk="0" hangingPunct="1">
        <a:spcBef>
          <a:spcPct val="20000"/>
        </a:spcBef>
        <a:buFont typeface="Arial"/>
        <a:buChar char="•"/>
        <a:defRPr kumimoji="0" lang="en-US" sz="1500" b="0" i="0" u="none" strike="noStrike" kern="1200" cap="none" spc="0" normalizeH="0" baseline="0" noProof="0" dirty="0" smtClean="0">
          <a:ln>
            <a:noFill/>
          </a:ln>
          <a:solidFill>
            <a:schemeClr val="tx1"/>
          </a:solidFill>
          <a:effectLst/>
          <a:uLnTx/>
          <a:uFillTx/>
          <a:latin typeface="+mn-lt"/>
          <a:ea typeface="+mn-ea"/>
          <a:cs typeface="Arial"/>
        </a:defRPr>
      </a:lvl1pPr>
      <a:lvl2pPr marL="557213" indent="-214313" algn="l" defTabSz="342900" rtl="0" eaLnBrk="1" latinLnBrk="0" hangingPunct="1">
        <a:spcBef>
          <a:spcPct val="20000"/>
        </a:spcBef>
        <a:buFont typeface="Arial"/>
        <a:buChar char="–"/>
        <a:defRPr kumimoji="0" lang="en-US" sz="1350" b="0" i="0" u="none" strike="noStrike" kern="1200" cap="none" spc="0" normalizeH="0" baseline="0" noProof="0" dirty="0" smtClean="0">
          <a:ln>
            <a:noFill/>
          </a:ln>
          <a:solidFill>
            <a:schemeClr val="tx1"/>
          </a:solidFill>
          <a:effectLst/>
          <a:uLnTx/>
          <a:uFillTx/>
          <a:latin typeface="+mn-lt"/>
          <a:ea typeface="+mn-ea"/>
          <a:cs typeface="+mn-cs"/>
        </a:defRPr>
      </a:lvl2pPr>
      <a:lvl3pPr marL="857250" indent="-171450" algn="l" defTabSz="342900" rtl="0" eaLnBrk="1" latinLnBrk="0" hangingPunct="1">
        <a:spcBef>
          <a:spcPct val="20000"/>
        </a:spcBef>
        <a:buFont typeface="Arial"/>
        <a:buChar char="•"/>
        <a:defRPr kumimoji="0" lang="en-US" sz="1200" b="0" i="0" u="none" strike="noStrike" kern="1200" cap="none" spc="0" normalizeH="0" baseline="0" noProof="0" dirty="0" smtClean="0">
          <a:ln>
            <a:noFill/>
          </a:ln>
          <a:solidFill>
            <a:schemeClr val="tx1"/>
          </a:solidFill>
          <a:effectLst/>
          <a:uLnTx/>
          <a:uFillTx/>
          <a:latin typeface="+mn-lt"/>
          <a:ea typeface="+mn-ea"/>
          <a:cs typeface="+mn-cs"/>
        </a:defRPr>
      </a:lvl3pPr>
      <a:lvl4pPr marL="1200150" indent="-171450" algn="l" defTabSz="342900" rtl="0" eaLnBrk="1" latinLnBrk="0" hangingPunct="1">
        <a:spcBef>
          <a:spcPct val="20000"/>
        </a:spcBef>
        <a:buFont typeface="Arial"/>
        <a:buChar char="–"/>
        <a:defRPr kumimoji="0" lang="en-US" sz="1050" b="0" i="0" u="none" strike="noStrike" kern="1200" cap="none" spc="0" normalizeH="0" baseline="0" noProof="0" dirty="0" smtClean="0">
          <a:ln>
            <a:noFill/>
          </a:ln>
          <a:solidFill>
            <a:schemeClr val="tx1"/>
          </a:solidFill>
          <a:effectLst/>
          <a:uLnTx/>
          <a:uFillTx/>
          <a:latin typeface="+mn-lt"/>
          <a:ea typeface="+mn-ea"/>
          <a:cs typeface="+mn-cs"/>
        </a:defRPr>
      </a:lvl4pPr>
      <a:lvl5pPr marL="1543050" indent="-171450" algn="l" defTabSz="342900" rtl="0" eaLnBrk="1" latinLnBrk="0" hangingPunct="1">
        <a:spcBef>
          <a:spcPct val="20000"/>
        </a:spcBef>
        <a:buFont typeface="Arial"/>
        <a:buChar char="»"/>
        <a:defRPr kumimoji="0" lang="en-US" sz="900" b="0" i="0" u="none" strike="noStrike" kern="1200" cap="none" spc="0" normalizeH="0" baseline="0" noProof="0" dirty="0">
          <a:ln>
            <a:noFill/>
          </a:ln>
          <a:solidFill>
            <a:schemeClr val="tx1"/>
          </a:solidFill>
          <a:effectLst/>
          <a:uLnTx/>
          <a:uFillTx/>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6.xml"/><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7.xml"/><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1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8.xml"/><Relationship Id="rId1" Type="http://schemas.openxmlformats.org/officeDocument/2006/relationships/slideLayout" Target="../slideLayouts/slideLayout30.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hyperlink" Target="http://mccormickml.com/2014/07/22/mahalanobis-distanc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hyperlink" Target="http://jeffe.cs.illinois.edu/teaching/algorithms/notes/30-nphard.pdf" TargetMode="External"/><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archive.ics.uci.edu/ml/datasets/Online+Retail"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naftaliharris.com/blog/visualizing-dbscan-clustering/"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3"/>
          <p:cNvSpPr txBox="1"/>
          <p:nvPr/>
        </p:nvSpPr>
        <p:spPr>
          <a:xfrm>
            <a:off x="5865475" y="2358000"/>
            <a:ext cx="32784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38761D"/>
                </a:solidFill>
                <a:latin typeface="Cambria"/>
                <a:ea typeface="Cambria"/>
                <a:cs typeface="Cambria"/>
                <a:sym typeface="Cambria"/>
              </a:rPr>
              <a:t>Unsupervised Learning</a:t>
            </a:r>
            <a:endParaRPr sz="2400">
              <a:solidFill>
                <a:srgbClr val="38761D"/>
              </a:solidFill>
              <a:latin typeface="Cambria"/>
              <a:ea typeface="Cambria"/>
              <a:cs typeface="Cambria"/>
              <a:sym typeface="Cambria"/>
            </a:endParaRPr>
          </a:p>
        </p:txBody>
      </p:sp>
      <p:pic>
        <p:nvPicPr>
          <p:cNvPr id="99" name="Google Shape;99;p23"/>
          <p:cNvPicPr preferRelativeResize="0"/>
          <p:nvPr/>
        </p:nvPicPr>
        <p:blipFill>
          <a:blip r:embed="rId3">
            <a:alphaModFix/>
          </a:blip>
          <a:stretch>
            <a:fillRect/>
          </a:stretch>
        </p:blipFill>
        <p:spPr>
          <a:xfrm>
            <a:off x="440425" y="763400"/>
            <a:ext cx="5425044" cy="36166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31"/>
          <p:cNvPicPr preferRelativeResize="0"/>
          <p:nvPr/>
        </p:nvPicPr>
        <p:blipFill>
          <a:blip r:embed="rId3">
            <a:alphaModFix/>
          </a:blip>
          <a:stretch>
            <a:fillRect/>
          </a:stretch>
        </p:blipFill>
        <p:spPr>
          <a:xfrm>
            <a:off x="265550" y="1224225"/>
            <a:ext cx="4400074" cy="2695051"/>
          </a:xfrm>
          <a:prstGeom prst="rect">
            <a:avLst/>
          </a:prstGeom>
          <a:noFill/>
          <a:ln>
            <a:noFill/>
          </a:ln>
        </p:spPr>
      </p:pic>
      <p:pic>
        <p:nvPicPr>
          <p:cNvPr id="150" name="Google Shape;150;p31"/>
          <p:cNvPicPr preferRelativeResize="0"/>
          <p:nvPr/>
        </p:nvPicPr>
        <p:blipFill>
          <a:blip r:embed="rId4">
            <a:alphaModFix/>
          </a:blip>
          <a:stretch>
            <a:fillRect/>
          </a:stretch>
        </p:blipFill>
        <p:spPr>
          <a:xfrm>
            <a:off x="5929024" y="471300"/>
            <a:ext cx="2485802" cy="1769201"/>
          </a:xfrm>
          <a:prstGeom prst="rect">
            <a:avLst/>
          </a:prstGeom>
          <a:noFill/>
          <a:ln>
            <a:noFill/>
          </a:ln>
        </p:spPr>
      </p:pic>
      <p:sp>
        <p:nvSpPr>
          <p:cNvPr id="151" name="Google Shape;151;p31"/>
          <p:cNvSpPr txBox="1"/>
          <p:nvPr/>
        </p:nvSpPr>
        <p:spPr>
          <a:xfrm>
            <a:off x="1526288" y="4125275"/>
            <a:ext cx="1878600" cy="3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Unlabeled Data</a:t>
            </a:r>
            <a:endParaRPr sz="1000">
              <a:latin typeface="Roboto"/>
              <a:ea typeface="Roboto"/>
              <a:cs typeface="Roboto"/>
              <a:sym typeface="Roboto"/>
            </a:endParaRPr>
          </a:p>
        </p:txBody>
      </p:sp>
      <p:sp>
        <p:nvSpPr>
          <p:cNvPr id="152" name="Google Shape;152;p31"/>
          <p:cNvSpPr txBox="1"/>
          <p:nvPr/>
        </p:nvSpPr>
        <p:spPr>
          <a:xfrm>
            <a:off x="6174500" y="2240500"/>
            <a:ext cx="1878600" cy="3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Cluster #1</a:t>
            </a:r>
            <a:endParaRPr sz="1000">
              <a:latin typeface="Roboto"/>
              <a:ea typeface="Roboto"/>
              <a:cs typeface="Roboto"/>
              <a:sym typeface="Roboto"/>
            </a:endParaRPr>
          </a:p>
        </p:txBody>
      </p:sp>
      <p:pic>
        <p:nvPicPr>
          <p:cNvPr id="153" name="Google Shape;153;p31"/>
          <p:cNvPicPr preferRelativeResize="0"/>
          <p:nvPr/>
        </p:nvPicPr>
        <p:blipFill>
          <a:blip r:embed="rId5">
            <a:alphaModFix/>
          </a:blip>
          <a:stretch>
            <a:fillRect/>
          </a:stretch>
        </p:blipFill>
        <p:spPr>
          <a:xfrm>
            <a:off x="5929025" y="2871375"/>
            <a:ext cx="2485798" cy="1644912"/>
          </a:xfrm>
          <a:prstGeom prst="rect">
            <a:avLst/>
          </a:prstGeom>
          <a:noFill/>
          <a:ln>
            <a:noFill/>
          </a:ln>
        </p:spPr>
      </p:pic>
      <p:sp>
        <p:nvSpPr>
          <p:cNvPr id="154" name="Google Shape;154;p31"/>
          <p:cNvSpPr txBox="1"/>
          <p:nvPr/>
        </p:nvSpPr>
        <p:spPr>
          <a:xfrm>
            <a:off x="6174488" y="4506275"/>
            <a:ext cx="1878600" cy="3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Cluster #2</a:t>
            </a:r>
            <a:endParaRPr sz="10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1000"/>
                                        <p:tgtEl>
                                          <p:spTgt spid="1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3"/>
                                        </p:tgtEl>
                                        <p:attrNameLst>
                                          <p:attrName>style.visibility</p:attrName>
                                        </p:attrNameLst>
                                      </p:cBhvr>
                                      <p:to>
                                        <p:strVal val="visible"/>
                                      </p:to>
                                    </p:set>
                                    <p:animEffect transition="in" filter="fade">
                                      <p:cBhvr>
                                        <p:cTn id="15" dur="1000"/>
                                        <p:tgtEl>
                                          <p:spTgt spid="153"/>
                                        </p:tgtEl>
                                      </p:cBhvr>
                                    </p:animEffect>
                                  </p:childTnLst>
                                </p:cTn>
                              </p:par>
                              <p:par>
                                <p:cTn id="16" presetID="10" presetClass="entr" presetSubtype="0" fill="hold" nodeType="with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fade">
                                      <p:cBhvr>
                                        <p:cTn id="18"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14"/>
          <p:cNvSpPr txBox="1"/>
          <p:nvPr/>
        </p:nvSpPr>
        <p:spPr>
          <a:xfrm>
            <a:off x="944100" y="1128600"/>
            <a:ext cx="7255800" cy="288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dirty="0">
                <a:solidFill>
                  <a:srgbClr val="38761D"/>
                </a:solidFill>
                <a:latin typeface="Cambria"/>
                <a:ea typeface="Cambria"/>
                <a:cs typeface="Cambria"/>
                <a:sym typeface="Cambria"/>
              </a:rPr>
              <a:t>Strengths</a:t>
            </a:r>
            <a:endParaRPr sz="1800" b="1" dirty="0">
              <a:solidFill>
                <a:srgbClr val="38761D"/>
              </a:solidFill>
              <a:latin typeface="Cambria"/>
              <a:ea typeface="Cambria"/>
              <a:cs typeface="Cambria"/>
              <a:sym typeface="Cambria"/>
            </a:endParaRPr>
          </a:p>
          <a:p>
            <a:pPr marL="457200" lvl="0" indent="0" algn="l" rtl="0">
              <a:lnSpc>
                <a:spcPct val="100000"/>
              </a:lnSpc>
              <a:spcBef>
                <a:spcPts val="0"/>
              </a:spcBef>
              <a:spcAft>
                <a:spcPts val="0"/>
              </a:spcAft>
              <a:buNone/>
            </a:pPr>
            <a:endParaRPr dirty="0">
              <a:solidFill>
                <a:srgbClr val="666666"/>
              </a:solidFill>
              <a:latin typeface="Calibri"/>
              <a:ea typeface="Calibri"/>
              <a:cs typeface="Calibri"/>
              <a:sym typeface="Calibri"/>
            </a:endParaRPr>
          </a:p>
          <a:p>
            <a:pPr marL="457200" lvl="0" indent="-317500" algn="l" rtl="0">
              <a:lnSpc>
                <a:spcPct val="115000"/>
              </a:lnSpc>
              <a:spcBef>
                <a:spcPts val="0"/>
              </a:spcBef>
              <a:spcAft>
                <a:spcPts val="0"/>
              </a:spcAft>
              <a:buClr>
                <a:srgbClr val="666666"/>
              </a:buClr>
              <a:buSzPts val="1400"/>
              <a:buFont typeface="Calibri"/>
              <a:buChar char="●"/>
            </a:pPr>
            <a:r>
              <a:rPr lang="en" dirty="0">
                <a:solidFill>
                  <a:srgbClr val="666666"/>
                </a:solidFill>
                <a:latin typeface="Calibri"/>
                <a:ea typeface="Calibri"/>
                <a:cs typeface="Calibri"/>
                <a:sym typeface="Calibri"/>
              </a:rPr>
              <a:t>No pre-defined K required</a:t>
            </a:r>
            <a:endParaRPr dirty="0">
              <a:solidFill>
                <a:srgbClr val="666666"/>
              </a:solidFill>
              <a:latin typeface="Calibri"/>
              <a:ea typeface="Calibri"/>
              <a:cs typeface="Calibri"/>
              <a:sym typeface="Calibri"/>
            </a:endParaRPr>
          </a:p>
          <a:p>
            <a:pPr marL="457200" lvl="0" indent="-317500" algn="l" rtl="0">
              <a:lnSpc>
                <a:spcPct val="115000"/>
              </a:lnSpc>
              <a:spcBef>
                <a:spcPts val="0"/>
              </a:spcBef>
              <a:spcAft>
                <a:spcPts val="0"/>
              </a:spcAft>
              <a:buClr>
                <a:srgbClr val="666666"/>
              </a:buClr>
              <a:buSzPts val="1400"/>
              <a:buFont typeface="Calibri"/>
              <a:buChar char="●"/>
            </a:pPr>
            <a:r>
              <a:rPr lang="en" dirty="0">
                <a:solidFill>
                  <a:srgbClr val="666666"/>
                </a:solidFill>
                <a:latin typeface="Calibri"/>
                <a:ea typeface="Calibri"/>
                <a:cs typeface="Calibri"/>
                <a:sym typeface="Calibri"/>
              </a:rPr>
              <a:t>Can find arbitrary shaped clusters</a:t>
            </a:r>
            <a:endParaRPr dirty="0">
              <a:solidFill>
                <a:srgbClr val="666666"/>
              </a:solidFill>
              <a:latin typeface="Calibri"/>
              <a:ea typeface="Calibri"/>
              <a:cs typeface="Calibri"/>
              <a:sym typeface="Calibri"/>
            </a:endParaRPr>
          </a:p>
          <a:p>
            <a:pPr marL="457200" lvl="0" indent="-317500" algn="l" rtl="0">
              <a:lnSpc>
                <a:spcPct val="115000"/>
              </a:lnSpc>
              <a:spcBef>
                <a:spcPts val="0"/>
              </a:spcBef>
              <a:spcAft>
                <a:spcPts val="0"/>
              </a:spcAft>
              <a:buClr>
                <a:srgbClr val="666666"/>
              </a:buClr>
              <a:buSzPts val="1400"/>
              <a:buFont typeface="Calibri"/>
              <a:buChar char="●"/>
            </a:pPr>
            <a:r>
              <a:rPr lang="en" dirty="0">
                <a:solidFill>
                  <a:srgbClr val="666666"/>
                </a:solidFill>
                <a:latin typeface="Calibri"/>
                <a:ea typeface="Calibri"/>
                <a:cs typeface="Calibri"/>
                <a:sym typeface="Calibri"/>
              </a:rPr>
              <a:t>Robust to outliers</a:t>
            </a:r>
            <a:endParaRPr dirty="0">
              <a:solidFill>
                <a:srgbClr val="666666"/>
              </a:solidFill>
              <a:latin typeface="Calibri"/>
              <a:ea typeface="Calibri"/>
              <a:cs typeface="Calibri"/>
              <a:sym typeface="Calibri"/>
            </a:endParaRPr>
          </a:p>
          <a:p>
            <a:pPr marL="0" lvl="0" indent="0" algn="l" rtl="0">
              <a:lnSpc>
                <a:spcPct val="100000"/>
              </a:lnSpc>
              <a:spcBef>
                <a:spcPts val="0"/>
              </a:spcBef>
              <a:spcAft>
                <a:spcPts val="0"/>
              </a:spcAft>
              <a:buNone/>
            </a:pPr>
            <a:endParaRPr dirty="0">
              <a:solidFill>
                <a:srgbClr val="666666"/>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b="1" dirty="0">
                <a:solidFill>
                  <a:srgbClr val="FF0000"/>
                </a:solidFill>
                <a:latin typeface="Cambria"/>
                <a:ea typeface="Cambria"/>
                <a:cs typeface="Cambria"/>
                <a:sym typeface="Cambria"/>
              </a:rPr>
              <a:t>Weakness</a:t>
            </a:r>
            <a:endParaRPr sz="1800" b="1" dirty="0">
              <a:solidFill>
                <a:srgbClr val="FF0000"/>
              </a:solidFill>
              <a:latin typeface="Cambria"/>
              <a:ea typeface="Cambria"/>
              <a:cs typeface="Cambria"/>
              <a:sym typeface="Cambria"/>
            </a:endParaRPr>
          </a:p>
          <a:p>
            <a:pPr marL="457200" lvl="0" indent="0" algn="l" rtl="0">
              <a:spcBef>
                <a:spcPts val="0"/>
              </a:spcBef>
              <a:spcAft>
                <a:spcPts val="0"/>
              </a:spcAft>
              <a:buClr>
                <a:schemeClr val="dk1"/>
              </a:buClr>
              <a:buSzPts val="1100"/>
              <a:buFont typeface="Arial"/>
              <a:buNone/>
            </a:pPr>
            <a:endParaRPr dirty="0">
              <a:solidFill>
                <a:srgbClr val="666666"/>
              </a:solidFill>
              <a:latin typeface="Calibri"/>
              <a:ea typeface="Calibri"/>
              <a:cs typeface="Calibri"/>
              <a:sym typeface="Calibri"/>
            </a:endParaRPr>
          </a:p>
          <a:p>
            <a:pPr marL="457200" lvl="0" indent="-317500" algn="l" rtl="0">
              <a:lnSpc>
                <a:spcPct val="115000"/>
              </a:lnSpc>
              <a:spcBef>
                <a:spcPts val="0"/>
              </a:spcBef>
              <a:spcAft>
                <a:spcPts val="0"/>
              </a:spcAft>
              <a:buClr>
                <a:srgbClr val="666666"/>
              </a:buClr>
              <a:buSzPts val="1400"/>
              <a:buFont typeface="Calibri"/>
              <a:buChar char="●"/>
            </a:pPr>
            <a:r>
              <a:rPr lang="en" dirty="0">
                <a:solidFill>
                  <a:srgbClr val="666666"/>
                </a:solidFill>
                <a:latin typeface="Calibri"/>
                <a:ea typeface="Calibri"/>
                <a:cs typeface="Calibri"/>
                <a:sym typeface="Calibri"/>
              </a:rPr>
              <a:t>‘eps’ can be difficult to choose</a:t>
            </a:r>
            <a:endParaRPr dirty="0">
              <a:solidFill>
                <a:srgbClr val="666666"/>
              </a:solidFill>
              <a:latin typeface="Calibri"/>
              <a:ea typeface="Calibri"/>
              <a:cs typeface="Calibri"/>
              <a:sym typeface="Calibri"/>
            </a:endParaRPr>
          </a:p>
          <a:p>
            <a:pPr marL="457200" lvl="0" indent="-317500" algn="l" rtl="0">
              <a:lnSpc>
                <a:spcPct val="115000"/>
              </a:lnSpc>
              <a:spcBef>
                <a:spcPts val="0"/>
              </a:spcBef>
              <a:spcAft>
                <a:spcPts val="0"/>
              </a:spcAft>
              <a:buClr>
                <a:srgbClr val="666666"/>
              </a:buClr>
              <a:buSzPts val="1400"/>
              <a:buFont typeface="Calibri"/>
              <a:buChar char="●"/>
            </a:pPr>
            <a:r>
              <a:rPr lang="en" dirty="0">
                <a:solidFill>
                  <a:srgbClr val="666666"/>
                </a:solidFill>
                <a:latin typeface="Calibri"/>
                <a:ea typeface="Calibri"/>
                <a:cs typeface="Calibri"/>
                <a:sym typeface="Calibri"/>
              </a:rPr>
              <a:t>May not work well with large differences in densities</a:t>
            </a:r>
            <a:endParaRPr dirty="0">
              <a:solidFill>
                <a:srgbClr val="666666"/>
              </a:solidFill>
              <a:latin typeface="Calibri"/>
              <a:ea typeface="Calibri"/>
              <a:cs typeface="Calibri"/>
              <a:sym typeface="Calibri"/>
            </a:endParaRPr>
          </a:p>
        </p:txBody>
      </p:sp>
    </p:spTree>
    <p:extLst>
      <p:ext uri="{BB962C8B-B14F-4D97-AF65-F5344CB8AC3E}">
        <p14:creationId xmlns:p14="http://schemas.microsoft.com/office/powerpoint/2010/main" val="403731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3">
                                            <p:txEl>
                                              <p:pRg st="0" end="0"/>
                                            </p:txEl>
                                          </p:spTgt>
                                        </p:tgtEl>
                                        <p:attrNameLst>
                                          <p:attrName>style.visibility</p:attrName>
                                        </p:attrNameLst>
                                      </p:cBhvr>
                                      <p:to>
                                        <p:strVal val="visible"/>
                                      </p:to>
                                    </p:set>
                                    <p:animEffect transition="in" filter="fade">
                                      <p:cBhvr>
                                        <p:cTn id="7" dur="1000"/>
                                        <p:tgtEl>
                                          <p:spTgt spid="14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73">
                                            <p:txEl>
                                              <p:pRg st="1" end="1"/>
                                            </p:txEl>
                                          </p:spTgt>
                                        </p:tgtEl>
                                        <p:attrNameLst>
                                          <p:attrName>style.visibility</p:attrName>
                                        </p:attrNameLst>
                                      </p:cBhvr>
                                      <p:to>
                                        <p:strVal val="visible"/>
                                      </p:to>
                                    </p:set>
                                    <p:animEffect transition="in" filter="fade">
                                      <p:cBhvr>
                                        <p:cTn id="12" dur="1000"/>
                                        <p:tgtEl>
                                          <p:spTgt spid="14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73">
                                            <p:txEl>
                                              <p:pRg st="2" end="2"/>
                                            </p:txEl>
                                          </p:spTgt>
                                        </p:tgtEl>
                                        <p:attrNameLst>
                                          <p:attrName>style.visibility</p:attrName>
                                        </p:attrNameLst>
                                      </p:cBhvr>
                                      <p:to>
                                        <p:strVal val="visible"/>
                                      </p:to>
                                    </p:set>
                                    <p:animEffect transition="in" filter="fade">
                                      <p:cBhvr>
                                        <p:cTn id="17" dur="1000"/>
                                        <p:tgtEl>
                                          <p:spTgt spid="14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73">
                                            <p:txEl>
                                              <p:pRg st="3" end="3"/>
                                            </p:txEl>
                                          </p:spTgt>
                                        </p:tgtEl>
                                        <p:attrNameLst>
                                          <p:attrName>style.visibility</p:attrName>
                                        </p:attrNameLst>
                                      </p:cBhvr>
                                      <p:to>
                                        <p:strVal val="visible"/>
                                      </p:to>
                                    </p:set>
                                    <p:animEffect transition="in" filter="fade">
                                      <p:cBhvr>
                                        <p:cTn id="22" dur="1000"/>
                                        <p:tgtEl>
                                          <p:spTgt spid="14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73">
                                            <p:txEl>
                                              <p:pRg st="4" end="4"/>
                                            </p:txEl>
                                          </p:spTgt>
                                        </p:tgtEl>
                                        <p:attrNameLst>
                                          <p:attrName>style.visibility</p:attrName>
                                        </p:attrNameLst>
                                      </p:cBhvr>
                                      <p:to>
                                        <p:strVal val="visible"/>
                                      </p:to>
                                    </p:set>
                                    <p:animEffect transition="in" filter="fade">
                                      <p:cBhvr>
                                        <p:cTn id="27" dur="1000"/>
                                        <p:tgtEl>
                                          <p:spTgt spid="147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73">
                                            <p:txEl>
                                              <p:pRg st="5" end="5"/>
                                            </p:txEl>
                                          </p:spTgt>
                                        </p:tgtEl>
                                        <p:attrNameLst>
                                          <p:attrName>style.visibility</p:attrName>
                                        </p:attrNameLst>
                                      </p:cBhvr>
                                      <p:to>
                                        <p:strVal val="visible"/>
                                      </p:to>
                                    </p:set>
                                    <p:animEffect transition="in" filter="fade">
                                      <p:cBhvr>
                                        <p:cTn id="32" dur="1000"/>
                                        <p:tgtEl>
                                          <p:spTgt spid="147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73">
                                            <p:txEl>
                                              <p:pRg st="6" end="6"/>
                                            </p:txEl>
                                          </p:spTgt>
                                        </p:tgtEl>
                                        <p:attrNameLst>
                                          <p:attrName>style.visibility</p:attrName>
                                        </p:attrNameLst>
                                      </p:cBhvr>
                                      <p:to>
                                        <p:strVal val="visible"/>
                                      </p:to>
                                    </p:set>
                                    <p:animEffect transition="in" filter="fade">
                                      <p:cBhvr>
                                        <p:cTn id="37" dur="1000"/>
                                        <p:tgtEl>
                                          <p:spTgt spid="147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73">
                                            <p:txEl>
                                              <p:pRg st="7" end="7"/>
                                            </p:txEl>
                                          </p:spTgt>
                                        </p:tgtEl>
                                        <p:attrNameLst>
                                          <p:attrName>style.visibility</p:attrName>
                                        </p:attrNameLst>
                                      </p:cBhvr>
                                      <p:to>
                                        <p:strVal val="visible"/>
                                      </p:to>
                                    </p:set>
                                    <p:animEffect transition="in" filter="fade">
                                      <p:cBhvr>
                                        <p:cTn id="42" dur="1000"/>
                                        <p:tgtEl>
                                          <p:spTgt spid="147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73">
                                            <p:txEl>
                                              <p:pRg st="8" end="8"/>
                                            </p:txEl>
                                          </p:spTgt>
                                        </p:tgtEl>
                                        <p:attrNameLst>
                                          <p:attrName>style.visibility</p:attrName>
                                        </p:attrNameLst>
                                      </p:cBhvr>
                                      <p:to>
                                        <p:strVal val="visible"/>
                                      </p:to>
                                    </p:set>
                                    <p:animEffect transition="in" filter="fade">
                                      <p:cBhvr>
                                        <p:cTn id="47" dur="1000"/>
                                        <p:tgtEl>
                                          <p:spTgt spid="147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73">
                                            <p:txEl>
                                              <p:pRg st="9" end="9"/>
                                            </p:txEl>
                                          </p:spTgt>
                                        </p:tgtEl>
                                        <p:attrNameLst>
                                          <p:attrName>style.visibility</p:attrName>
                                        </p:attrNameLst>
                                      </p:cBhvr>
                                      <p:to>
                                        <p:strVal val="visible"/>
                                      </p:to>
                                    </p:set>
                                    <p:animEffect transition="in" filter="fade">
                                      <p:cBhvr>
                                        <p:cTn id="52" dur="1000"/>
                                        <p:tgtEl>
                                          <p:spTgt spid="147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pic>
        <p:nvPicPr>
          <p:cNvPr id="1478" name="Google Shape;1478;p115"/>
          <p:cNvPicPr preferRelativeResize="0"/>
          <p:nvPr/>
        </p:nvPicPr>
        <p:blipFill>
          <a:blip r:embed="rId3">
            <a:alphaModFix/>
          </a:blip>
          <a:stretch>
            <a:fillRect/>
          </a:stretch>
        </p:blipFill>
        <p:spPr>
          <a:xfrm>
            <a:off x="152400" y="152400"/>
            <a:ext cx="6262422" cy="4838700"/>
          </a:xfrm>
          <a:prstGeom prst="rect">
            <a:avLst/>
          </a:prstGeom>
          <a:noFill/>
          <a:ln>
            <a:noFill/>
          </a:ln>
        </p:spPr>
      </p:pic>
      <p:sp>
        <p:nvSpPr>
          <p:cNvPr id="1479" name="Google Shape;1479;p115"/>
          <p:cNvSpPr txBox="1"/>
          <p:nvPr/>
        </p:nvSpPr>
        <p:spPr>
          <a:xfrm>
            <a:off x="6414825" y="1911325"/>
            <a:ext cx="2729100" cy="11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Hierarchical Clustering</a:t>
            </a:r>
            <a:endParaRPr sz="2400">
              <a:solidFill>
                <a:srgbClr val="666666"/>
              </a:solidFill>
              <a:latin typeface="Cambria"/>
              <a:ea typeface="Cambria"/>
              <a:cs typeface="Cambria"/>
              <a:sym typeface="Cambria"/>
            </a:endParaRPr>
          </a:p>
        </p:txBody>
      </p:sp>
    </p:spTree>
    <p:extLst>
      <p:ext uri="{BB962C8B-B14F-4D97-AF65-F5344CB8AC3E}">
        <p14:creationId xmlns:p14="http://schemas.microsoft.com/office/powerpoint/2010/main" val="29980308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116"/>
          <p:cNvSpPr/>
          <p:nvPr/>
        </p:nvSpPr>
        <p:spPr>
          <a:xfrm>
            <a:off x="3713600" y="1553075"/>
            <a:ext cx="1491600" cy="6717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Hierarchical</a:t>
            </a:r>
            <a:endParaRPr>
              <a:latin typeface="Cambria"/>
              <a:ea typeface="Cambria"/>
              <a:cs typeface="Cambria"/>
              <a:sym typeface="Cambria"/>
            </a:endParaRPr>
          </a:p>
        </p:txBody>
      </p:sp>
      <p:sp>
        <p:nvSpPr>
          <p:cNvPr id="1485" name="Google Shape;1485;p116"/>
          <p:cNvSpPr/>
          <p:nvPr/>
        </p:nvSpPr>
        <p:spPr>
          <a:xfrm>
            <a:off x="1532775" y="2714375"/>
            <a:ext cx="1491600" cy="671700"/>
          </a:xfrm>
          <a:prstGeom prst="rect">
            <a:avLst/>
          </a:prstGeom>
          <a:solidFill>
            <a:srgbClr val="FFF2C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Agglomerative</a:t>
            </a:r>
            <a:endParaRPr>
              <a:latin typeface="Cambria"/>
              <a:ea typeface="Cambria"/>
              <a:cs typeface="Cambria"/>
              <a:sym typeface="Cambria"/>
            </a:endParaRPr>
          </a:p>
        </p:txBody>
      </p:sp>
      <p:sp>
        <p:nvSpPr>
          <p:cNvPr id="1486" name="Google Shape;1486;p116"/>
          <p:cNvSpPr/>
          <p:nvPr/>
        </p:nvSpPr>
        <p:spPr>
          <a:xfrm>
            <a:off x="5950075" y="2714375"/>
            <a:ext cx="1491600" cy="6717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Divisive</a:t>
            </a:r>
            <a:endParaRPr>
              <a:latin typeface="Cambria"/>
              <a:ea typeface="Cambria"/>
              <a:cs typeface="Cambria"/>
              <a:sym typeface="Cambria"/>
            </a:endParaRPr>
          </a:p>
        </p:txBody>
      </p:sp>
      <p:cxnSp>
        <p:nvCxnSpPr>
          <p:cNvPr id="1487" name="Google Shape;1487;p116"/>
          <p:cNvCxnSpPr>
            <a:stCxn id="1484" idx="2"/>
            <a:endCxn id="1485" idx="0"/>
          </p:cNvCxnSpPr>
          <p:nvPr/>
        </p:nvCxnSpPr>
        <p:spPr>
          <a:xfrm flipH="1">
            <a:off x="2278700" y="2224775"/>
            <a:ext cx="2180700" cy="489600"/>
          </a:xfrm>
          <a:prstGeom prst="straightConnector1">
            <a:avLst/>
          </a:prstGeom>
          <a:noFill/>
          <a:ln w="9525" cap="flat" cmpd="sng">
            <a:solidFill>
              <a:schemeClr val="dk2"/>
            </a:solidFill>
            <a:prstDash val="solid"/>
            <a:round/>
            <a:headEnd type="none" w="med" len="med"/>
            <a:tailEnd type="triangle" w="med" len="med"/>
          </a:ln>
        </p:spPr>
      </p:cxnSp>
      <p:cxnSp>
        <p:nvCxnSpPr>
          <p:cNvPr id="1488" name="Google Shape;1488;p116"/>
          <p:cNvCxnSpPr>
            <a:stCxn id="1484" idx="2"/>
            <a:endCxn id="1486" idx="0"/>
          </p:cNvCxnSpPr>
          <p:nvPr/>
        </p:nvCxnSpPr>
        <p:spPr>
          <a:xfrm>
            <a:off x="4459400" y="2224775"/>
            <a:ext cx="2236500" cy="489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9817105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7"/>
          <p:cNvSpPr/>
          <p:nvPr/>
        </p:nvSpPr>
        <p:spPr>
          <a:xfrm>
            <a:off x="3742575" y="638675"/>
            <a:ext cx="1491600" cy="6717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Hierarchical</a:t>
            </a:r>
            <a:endParaRPr>
              <a:latin typeface="Cambria"/>
              <a:ea typeface="Cambria"/>
              <a:cs typeface="Cambria"/>
              <a:sym typeface="Cambria"/>
            </a:endParaRPr>
          </a:p>
        </p:txBody>
      </p:sp>
      <p:sp>
        <p:nvSpPr>
          <p:cNvPr id="1494" name="Google Shape;1494;p117"/>
          <p:cNvSpPr/>
          <p:nvPr/>
        </p:nvSpPr>
        <p:spPr>
          <a:xfrm>
            <a:off x="3742575" y="1571375"/>
            <a:ext cx="1491600" cy="671700"/>
          </a:xfrm>
          <a:prstGeom prst="rect">
            <a:avLst/>
          </a:prstGeom>
          <a:solidFill>
            <a:srgbClr val="FFF2C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Agglomerative</a:t>
            </a:r>
            <a:endParaRPr>
              <a:latin typeface="Cambria"/>
              <a:ea typeface="Cambria"/>
              <a:cs typeface="Cambria"/>
              <a:sym typeface="Cambria"/>
            </a:endParaRPr>
          </a:p>
        </p:txBody>
      </p:sp>
      <p:sp>
        <p:nvSpPr>
          <p:cNvPr id="1495" name="Google Shape;1495;p117"/>
          <p:cNvSpPr/>
          <p:nvPr/>
        </p:nvSpPr>
        <p:spPr>
          <a:xfrm>
            <a:off x="2994600" y="375842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17"/>
          <p:cNvSpPr/>
          <p:nvPr/>
        </p:nvSpPr>
        <p:spPr>
          <a:xfrm>
            <a:off x="28422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7"/>
          <p:cNvSpPr/>
          <p:nvPr/>
        </p:nvSpPr>
        <p:spPr>
          <a:xfrm>
            <a:off x="32994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7"/>
          <p:cNvSpPr/>
          <p:nvPr/>
        </p:nvSpPr>
        <p:spPr>
          <a:xfrm>
            <a:off x="37566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7"/>
          <p:cNvSpPr/>
          <p:nvPr/>
        </p:nvSpPr>
        <p:spPr>
          <a:xfrm>
            <a:off x="42138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7"/>
          <p:cNvSpPr/>
          <p:nvPr/>
        </p:nvSpPr>
        <p:spPr>
          <a:xfrm>
            <a:off x="46710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17"/>
          <p:cNvSpPr/>
          <p:nvPr/>
        </p:nvSpPr>
        <p:spPr>
          <a:xfrm>
            <a:off x="51282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17"/>
          <p:cNvSpPr/>
          <p:nvPr/>
        </p:nvSpPr>
        <p:spPr>
          <a:xfrm>
            <a:off x="55854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7"/>
          <p:cNvSpPr/>
          <p:nvPr/>
        </p:nvSpPr>
        <p:spPr>
          <a:xfrm>
            <a:off x="60426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7"/>
          <p:cNvSpPr/>
          <p:nvPr/>
        </p:nvSpPr>
        <p:spPr>
          <a:xfrm>
            <a:off x="5737800" y="375842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7"/>
          <p:cNvSpPr/>
          <p:nvPr/>
        </p:nvSpPr>
        <p:spPr>
          <a:xfrm>
            <a:off x="4823400" y="375842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7"/>
          <p:cNvSpPr/>
          <p:nvPr/>
        </p:nvSpPr>
        <p:spPr>
          <a:xfrm>
            <a:off x="3375600" y="2767825"/>
            <a:ext cx="612000" cy="6717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7"/>
          <p:cNvSpPr/>
          <p:nvPr/>
        </p:nvSpPr>
        <p:spPr>
          <a:xfrm>
            <a:off x="3909000" y="375842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17"/>
          <p:cNvSpPr/>
          <p:nvPr/>
        </p:nvSpPr>
        <p:spPr>
          <a:xfrm>
            <a:off x="5128200" y="2767825"/>
            <a:ext cx="612000" cy="6717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9" name="Google Shape;1509;p117"/>
          <p:cNvCxnSpPr>
            <a:stCxn id="1493" idx="2"/>
            <a:endCxn id="1494" idx="0"/>
          </p:cNvCxnSpPr>
          <p:nvPr/>
        </p:nvCxnSpPr>
        <p:spPr>
          <a:xfrm>
            <a:off x="4488375" y="1310375"/>
            <a:ext cx="0" cy="261000"/>
          </a:xfrm>
          <a:prstGeom prst="straightConnector1">
            <a:avLst/>
          </a:prstGeom>
          <a:noFill/>
          <a:ln w="9525" cap="flat" cmpd="sng">
            <a:solidFill>
              <a:schemeClr val="dk2"/>
            </a:solidFill>
            <a:prstDash val="solid"/>
            <a:round/>
            <a:headEnd type="none" w="med" len="med"/>
            <a:tailEnd type="triangle" w="med" len="med"/>
          </a:ln>
        </p:spPr>
      </p:cxnSp>
      <p:sp>
        <p:nvSpPr>
          <p:cNvPr id="1510" name="Google Shape;1510;p117"/>
          <p:cNvSpPr txBox="1"/>
          <p:nvPr/>
        </p:nvSpPr>
        <p:spPr>
          <a:xfrm>
            <a:off x="6425245" y="2570725"/>
            <a:ext cx="19620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FF0000"/>
                </a:solidFill>
                <a:latin typeface="Architects Daughter"/>
                <a:ea typeface="Architects Daughter"/>
                <a:cs typeface="Architects Daughter"/>
                <a:sym typeface="Architects Daughter"/>
              </a:rPr>
              <a:t>Bottom-Up approach</a:t>
            </a:r>
            <a:endParaRPr sz="1800" i="1">
              <a:solidFill>
                <a:srgbClr val="FF0000"/>
              </a:solidFill>
              <a:latin typeface="Architects Daughter"/>
              <a:ea typeface="Architects Daughter"/>
              <a:cs typeface="Architects Daughter"/>
              <a:sym typeface="Architects Daughter"/>
            </a:endParaRPr>
          </a:p>
        </p:txBody>
      </p:sp>
      <p:cxnSp>
        <p:nvCxnSpPr>
          <p:cNvPr id="1511" name="Google Shape;1511;p117"/>
          <p:cNvCxnSpPr/>
          <p:nvPr/>
        </p:nvCxnSpPr>
        <p:spPr>
          <a:xfrm rot="10800000" flipH="1">
            <a:off x="1368175" y="2569600"/>
            <a:ext cx="1460700" cy="1975200"/>
          </a:xfrm>
          <a:prstGeom prst="straightConnector1">
            <a:avLst/>
          </a:prstGeom>
          <a:noFill/>
          <a:ln w="9525" cap="flat" cmpd="sng">
            <a:solidFill>
              <a:schemeClr val="dk2"/>
            </a:solidFill>
            <a:prstDash val="solid"/>
            <a:round/>
            <a:headEnd type="none" w="med" len="med"/>
            <a:tailEnd type="triangle" w="med" len="med"/>
          </a:ln>
        </p:spPr>
      </p:cxnSp>
      <p:sp>
        <p:nvSpPr>
          <p:cNvPr id="1512" name="Google Shape;1512;p117"/>
          <p:cNvSpPr txBox="1"/>
          <p:nvPr/>
        </p:nvSpPr>
        <p:spPr>
          <a:xfrm>
            <a:off x="329245" y="4551925"/>
            <a:ext cx="19620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i="1">
                <a:solidFill>
                  <a:srgbClr val="FF0000"/>
                </a:solidFill>
                <a:latin typeface="Architects Daughter"/>
                <a:ea typeface="Architects Daughter"/>
                <a:cs typeface="Architects Daughter"/>
                <a:sym typeface="Architects Daughter"/>
              </a:rPr>
              <a:t>Start here</a:t>
            </a:r>
            <a:endParaRPr i="1">
              <a:solidFill>
                <a:srgbClr val="FF0000"/>
              </a:solidFill>
              <a:latin typeface="Architects Daughter"/>
              <a:ea typeface="Architects Daughter"/>
              <a:cs typeface="Architects Daughter"/>
              <a:sym typeface="Architects Daughter"/>
            </a:endParaRPr>
          </a:p>
        </p:txBody>
      </p:sp>
    </p:spTree>
    <p:extLst>
      <p:ext uri="{BB962C8B-B14F-4D97-AF65-F5344CB8AC3E}">
        <p14:creationId xmlns:p14="http://schemas.microsoft.com/office/powerpoint/2010/main" val="9806390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118"/>
          <p:cNvSpPr/>
          <p:nvPr/>
        </p:nvSpPr>
        <p:spPr>
          <a:xfrm>
            <a:off x="3740275" y="603525"/>
            <a:ext cx="1491600" cy="6717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Hierarchical</a:t>
            </a:r>
            <a:endParaRPr>
              <a:latin typeface="Cambria"/>
              <a:ea typeface="Cambria"/>
              <a:cs typeface="Cambria"/>
              <a:sym typeface="Cambria"/>
            </a:endParaRPr>
          </a:p>
        </p:txBody>
      </p:sp>
      <p:sp>
        <p:nvSpPr>
          <p:cNvPr id="1518" name="Google Shape;1518;p118"/>
          <p:cNvSpPr/>
          <p:nvPr/>
        </p:nvSpPr>
        <p:spPr>
          <a:xfrm>
            <a:off x="3740275" y="1571375"/>
            <a:ext cx="1491600" cy="6717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Divisive</a:t>
            </a:r>
            <a:endParaRPr>
              <a:latin typeface="Cambria"/>
              <a:ea typeface="Cambria"/>
              <a:cs typeface="Cambria"/>
              <a:sym typeface="Cambria"/>
            </a:endParaRPr>
          </a:p>
        </p:txBody>
      </p:sp>
      <p:sp>
        <p:nvSpPr>
          <p:cNvPr id="1519" name="Google Shape;1519;p118"/>
          <p:cNvSpPr/>
          <p:nvPr/>
        </p:nvSpPr>
        <p:spPr>
          <a:xfrm>
            <a:off x="4137600" y="2539225"/>
            <a:ext cx="612000" cy="671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18"/>
          <p:cNvSpPr/>
          <p:nvPr/>
        </p:nvSpPr>
        <p:spPr>
          <a:xfrm>
            <a:off x="3302850" y="356487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18"/>
          <p:cNvSpPr/>
          <p:nvPr/>
        </p:nvSpPr>
        <p:spPr>
          <a:xfrm>
            <a:off x="5131650" y="356487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4217250" y="356487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31470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36042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8"/>
          <p:cNvSpPr/>
          <p:nvPr/>
        </p:nvSpPr>
        <p:spPr>
          <a:xfrm>
            <a:off x="40614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18"/>
          <p:cNvSpPr/>
          <p:nvPr/>
        </p:nvSpPr>
        <p:spPr>
          <a:xfrm>
            <a:off x="45186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8"/>
          <p:cNvSpPr/>
          <p:nvPr/>
        </p:nvSpPr>
        <p:spPr>
          <a:xfrm>
            <a:off x="49758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8"/>
          <p:cNvSpPr/>
          <p:nvPr/>
        </p:nvSpPr>
        <p:spPr>
          <a:xfrm>
            <a:off x="54330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9" name="Google Shape;1529;p118"/>
          <p:cNvCxnSpPr>
            <a:stCxn id="1517" idx="2"/>
            <a:endCxn id="1518" idx="0"/>
          </p:cNvCxnSpPr>
          <p:nvPr/>
        </p:nvCxnSpPr>
        <p:spPr>
          <a:xfrm>
            <a:off x="4486075" y="1275225"/>
            <a:ext cx="0" cy="296100"/>
          </a:xfrm>
          <a:prstGeom prst="straightConnector1">
            <a:avLst/>
          </a:prstGeom>
          <a:noFill/>
          <a:ln w="9525" cap="flat" cmpd="sng">
            <a:solidFill>
              <a:schemeClr val="dk2"/>
            </a:solidFill>
            <a:prstDash val="solid"/>
            <a:round/>
            <a:headEnd type="none" w="med" len="med"/>
            <a:tailEnd type="triangle" w="med" len="med"/>
          </a:ln>
        </p:spPr>
      </p:cxnSp>
      <p:sp>
        <p:nvSpPr>
          <p:cNvPr id="1530" name="Google Shape;1530;p118"/>
          <p:cNvSpPr txBox="1"/>
          <p:nvPr/>
        </p:nvSpPr>
        <p:spPr>
          <a:xfrm>
            <a:off x="6425250" y="2570725"/>
            <a:ext cx="1962000" cy="671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FF0000"/>
                </a:solidFill>
                <a:latin typeface="Architects Daughter"/>
                <a:ea typeface="Architects Daughter"/>
                <a:cs typeface="Architects Daughter"/>
                <a:sym typeface="Architects Daughter"/>
              </a:rPr>
              <a:t>Top Down approach</a:t>
            </a:r>
            <a:endParaRPr sz="1800" i="1">
              <a:solidFill>
                <a:srgbClr val="FF0000"/>
              </a:solidFill>
              <a:latin typeface="Architects Daughter"/>
              <a:ea typeface="Architects Daughter"/>
              <a:cs typeface="Architects Daughter"/>
              <a:sym typeface="Architects Daughter"/>
            </a:endParaRPr>
          </a:p>
        </p:txBody>
      </p:sp>
      <p:cxnSp>
        <p:nvCxnSpPr>
          <p:cNvPr id="1531" name="Google Shape;1531;p118"/>
          <p:cNvCxnSpPr/>
          <p:nvPr/>
        </p:nvCxnSpPr>
        <p:spPr>
          <a:xfrm rot="10800000" flipH="1">
            <a:off x="1672975" y="2798200"/>
            <a:ext cx="1460700" cy="1975200"/>
          </a:xfrm>
          <a:prstGeom prst="straightConnector1">
            <a:avLst/>
          </a:prstGeom>
          <a:noFill/>
          <a:ln w="9525" cap="flat" cmpd="sng">
            <a:solidFill>
              <a:schemeClr val="dk2"/>
            </a:solidFill>
            <a:prstDash val="solid"/>
            <a:round/>
            <a:headEnd type="stealth" w="med" len="med"/>
            <a:tailEnd type="none" w="med" len="med"/>
          </a:ln>
        </p:spPr>
      </p:cxnSp>
      <p:sp>
        <p:nvSpPr>
          <p:cNvPr id="1532" name="Google Shape;1532;p118"/>
          <p:cNvSpPr txBox="1"/>
          <p:nvPr/>
        </p:nvSpPr>
        <p:spPr>
          <a:xfrm>
            <a:off x="2099395" y="2370700"/>
            <a:ext cx="19620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i="1">
                <a:solidFill>
                  <a:srgbClr val="FF0000"/>
                </a:solidFill>
                <a:latin typeface="Architects Daughter"/>
                <a:ea typeface="Architects Daughter"/>
                <a:cs typeface="Architects Daughter"/>
                <a:sym typeface="Architects Daughter"/>
              </a:rPr>
              <a:t>Start here</a:t>
            </a:r>
            <a:endParaRPr i="1">
              <a:solidFill>
                <a:srgbClr val="FF0000"/>
              </a:solidFill>
              <a:latin typeface="Architects Daughter"/>
              <a:ea typeface="Architects Daughter"/>
              <a:cs typeface="Architects Daughter"/>
              <a:sym typeface="Architects Daughter"/>
            </a:endParaRPr>
          </a:p>
        </p:txBody>
      </p:sp>
    </p:spTree>
    <p:extLst>
      <p:ext uri="{BB962C8B-B14F-4D97-AF65-F5344CB8AC3E}">
        <p14:creationId xmlns:p14="http://schemas.microsoft.com/office/powerpoint/2010/main" val="6737909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119"/>
          <p:cNvSpPr txBox="1"/>
          <p:nvPr/>
        </p:nvSpPr>
        <p:spPr>
          <a:xfrm>
            <a:off x="-75" y="1911325"/>
            <a:ext cx="9144000" cy="11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Agglomerative Clustering</a:t>
            </a:r>
            <a:endParaRPr sz="2400">
              <a:solidFill>
                <a:srgbClr val="666666"/>
              </a:solidFill>
              <a:latin typeface="Cambria"/>
              <a:ea typeface="Cambria"/>
              <a:cs typeface="Cambria"/>
              <a:sym typeface="Cambria"/>
            </a:endParaRPr>
          </a:p>
        </p:txBody>
      </p:sp>
    </p:spTree>
    <p:extLst>
      <p:ext uri="{BB962C8B-B14F-4D97-AF65-F5344CB8AC3E}">
        <p14:creationId xmlns:p14="http://schemas.microsoft.com/office/powerpoint/2010/main" val="919427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20"/>
          <p:cNvSpPr/>
          <p:nvPr/>
        </p:nvSpPr>
        <p:spPr>
          <a:xfrm>
            <a:off x="2206900" y="2080525"/>
            <a:ext cx="133500" cy="1602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20"/>
          <p:cNvSpPr/>
          <p:nvPr/>
        </p:nvSpPr>
        <p:spPr>
          <a:xfrm>
            <a:off x="2054500" y="2918725"/>
            <a:ext cx="133500" cy="16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20"/>
          <p:cNvSpPr/>
          <p:nvPr/>
        </p:nvSpPr>
        <p:spPr>
          <a:xfrm>
            <a:off x="4035700" y="2385325"/>
            <a:ext cx="133500" cy="16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20"/>
          <p:cNvSpPr/>
          <p:nvPr/>
        </p:nvSpPr>
        <p:spPr>
          <a:xfrm>
            <a:off x="3730900" y="1547125"/>
            <a:ext cx="133500" cy="1602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20"/>
          <p:cNvSpPr/>
          <p:nvPr/>
        </p:nvSpPr>
        <p:spPr>
          <a:xfrm>
            <a:off x="3426100" y="3452125"/>
            <a:ext cx="133500" cy="1602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20"/>
          <p:cNvSpPr txBox="1"/>
          <p:nvPr/>
        </p:nvSpPr>
        <p:spPr>
          <a:xfrm>
            <a:off x="1697500" y="26222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(1, 1)</a:t>
            </a:r>
            <a:endParaRPr sz="800">
              <a:latin typeface="Calibri"/>
              <a:ea typeface="Calibri"/>
              <a:cs typeface="Calibri"/>
              <a:sym typeface="Calibri"/>
            </a:endParaRPr>
          </a:p>
        </p:txBody>
      </p:sp>
      <p:sp>
        <p:nvSpPr>
          <p:cNvPr id="1548" name="Google Shape;1548;p120"/>
          <p:cNvSpPr txBox="1"/>
          <p:nvPr/>
        </p:nvSpPr>
        <p:spPr>
          <a:xfrm>
            <a:off x="2002300" y="1707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(1.2, 2)</a:t>
            </a:r>
            <a:endParaRPr sz="800">
              <a:latin typeface="Calibri"/>
              <a:ea typeface="Calibri"/>
              <a:cs typeface="Calibri"/>
              <a:sym typeface="Calibri"/>
            </a:endParaRPr>
          </a:p>
        </p:txBody>
      </p:sp>
      <p:sp>
        <p:nvSpPr>
          <p:cNvPr id="1549" name="Google Shape;1549;p120"/>
          <p:cNvSpPr txBox="1"/>
          <p:nvPr/>
        </p:nvSpPr>
        <p:spPr>
          <a:xfrm>
            <a:off x="3297700" y="3612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(2.5, 0)</a:t>
            </a:r>
            <a:endParaRPr sz="800">
              <a:latin typeface="Calibri"/>
              <a:ea typeface="Calibri"/>
              <a:cs typeface="Calibri"/>
              <a:sym typeface="Calibri"/>
            </a:endParaRPr>
          </a:p>
        </p:txBody>
      </p:sp>
      <p:sp>
        <p:nvSpPr>
          <p:cNvPr id="1550" name="Google Shape;1550;p120"/>
          <p:cNvSpPr txBox="1"/>
          <p:nvPr/>
        </p:nvSpPr>
        <p:spPr>
          <a:xfrm>
            <a:off x="4212100" y="2317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(4, 1.5)</a:t>
            </a:r>
            <a:endParaRPr sz="800">
              <a:latin typeface="Calibri"/>
              <a:ea typeface="Calibri"/>
              <a:cs typeface="Calibri"/>
              <a:sym typeface="Calibri"/>
            </a:endParaRPr>
          </a:p>
        </p:txBody>
      </p:sp>
      <p:sp>
        <p:nvSpPr>
          <p:cNvPr id="1551" name="Google Shape;1551;p120"/>
          <p:cNvSpPr txBox="1"/>
          <p:nvPr/>
        </p:nvSpPr>
        <p:spPr>
          <a:xfrm>
            <a:off x="3526300" y="1174450"/>
            <a:ext cx="6858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(3.2, 2.5)</a:t>
            </a:r>
            <a:endParaRPr sz="800">
              <a:latin typeface="Calibri"/>
              <a:ea typeface="Calibri"/>
              <a:cs typeface="Calibri"/>
              <a:sym typeface="Calibri"/>
            </a:endParaRPr>
          </a:p>
        </p:txBody>
      </p:sp>
      <p:sp>
        <p:nvSpPr>
          <p:cNvPr id="1552" name="Google Shape;1552;p120"/>
          <p:cNvSpPr/>
          <p:nvPr/>
        </p:nvSpPr>
        <p:spPr>
          <a:xfrm>
            <a:off x="6172825" y="19808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Each point is a Cluster</a:t>
            </a:r>
            <a:endParaRPr>
              <a:latin typeface="Cambria"/>
              <a:ea typeface="Cambria"/>
              <a:cs typeface="Cambria"/>
              <a:sym typeface="Cambria"/>
            </a:endParaRPr>
          </a:p>
        </p:txBody>
      </p:sp>
    </p:spTree>
    <p:extLst>
      <p:ext uri="{BB962C8B-B14F-4D97-AF65-F5344CB8AC3E}">
        <p14:creationId xmlns:p14="http://schemas.microsoft.com/office/powerpoint/2010/main" val="9912376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121"/>
          <p:cNvSpPr/>
          <p:nvPr/>
        </p:nvSpPr>
        <p:spPr>
          <a:xfrm>
            <a:off x="2206900" y="2080525"/>
            <a:ext cx="133500" cy="1602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21"/>
          <p:cNvSpPr/>
          <p:nvPr/>
        </p:nvSpPr>
        <p:spPr>
          <a:xfrm>
            <a:off x="2054500" y="2918725"/>
            <a:ext cx="133500" cy="16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21"/>
          <p:cNvSpPr/>
          <p:nvPr/>
        </p:nvSpPr>
        <p:spPr>
          <a:xfrm>
            <a:off x="4035700" y="2385325"/>
            <a:ext cx="133500" cy="16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21"/>
          <p:cNvSpPr/>
          <p:nvPr/>
        </p:nvSpPr>
        <p:spPr>
          <a:xfrm>
            <a:off x="3730900" y="1547125"/>
            <a:ext cx="133500" cy="1602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21"/>
          <p:cNvSpPr/>
          <p:nvPr/>
        </p:nvSpPr>
        <p:spPr>
          <a:xfrm>
            <a:off x="3426100" y="3452125"/>
            <a:ext cx="133500" cy="1602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21"/>
          <p:cNvSpPr/>
          <p:nvPr/>
        </p:nvSpPr>
        <p:spPr>
          <a:xfrm>
            <a:off x="6083625" y="4626675"/>
            <a:ext cx="65400" cy="969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21"/>
          <p:cNvSpPr/>
          <p:nvPr/>
        </p:nvSpPr>
        <p:spPr>
          <a:xfrm>
            <a:off x="6485175" y="4626675"/>
            <a:ext cx="65400" cy="9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21"/>
          <p:cNvSpPr/>
          <p:nvPr/>
        </p:nvSpPr>
        <p:spPr>
          <a:xfrm>
            <a:off x="7287250" y="4626675"/>
            <a:ext cx="65400" cy="969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21"/>
          <p:cNvSpPr/>
          <p:nvPr/>
        </p:nvSpPr>
        <p:spPr>
          <a:xfrm>
            <a:off x="7616500" y="4626675"/>
            <a:ext cx="65400" cy="969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21"/>
          <p:cNvSpPr/>
          <p:nvPr/>
        </p:nvSpPr>
        <p:spPr>
          <a:xfrm>
            <a:off x="6886725" y="4626675"/>
            <a:ext cx="65400" cy="969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21"/>
          <p:cNvSpPr txBox="1"/>
          <p:nvPr/>
        </p:nvSpPr>
        <p:spPr>
          <a:xfrm>
            <a:off x="1545100" y="2622250"/>
            <a:ext cx="4035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(1, 1)</a:t>
            </a:r>
            <a:endParaRPr sz="800">
              <a:latin typeface="Calibri"/>
              <a:ea typeface="Calibri"/>
              <a:cs typeface="Calibri"/>
              <a:sym typeface="Calibri"/>
            </a:endParaRPr>
          </a:p>
        </p:txBody>
      </p:sp>
      <p:sp>
        <p:nvSpPr>
          <p:cNvPr id="1568" name="Google Shape;1568;p121"/>
          <p:cNvSpPr txBox="1"/>
          <p:nvPr/>
        </p:nvSpPr>
        <p:spPr>
          <a:xfrm>
            <a:off x="2002300" y="1707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(1.2, 2)</a:t>
            </a:r>
            <a:endParaRPr sz="800">
              <a:latin typeface="Calibri"/>
              <a:ea typeface="Calibri"/>
              <a:cs typeface="Calibri"/>
              <a:sym typeface="Calibri"/>
            </a:endParaRPr>
          </a:p>
        </p:txBody>
      </p:sp>
      <p:sp>
        <p:nvSpPr>
          <p:cNvPr id="1569" name="Google Shape;1569;p121"/>
          <p:cNvSpPr txBox="1"/>
          <p:nvPr/>
        </p:nvSpPr>
        <p:spPr>
          <a:xfrm>
            <a:off x="3297700" y="3612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(2.5, 0)</a:t>
            </a:r>
            <a:endParaRPr sz="800">
              <a:latin typeface="Calibri"/>
              <a:ea typeface="Calibri"/>
              <a:cs typeface="Calibri"/>
              <a:sym typeface="Calibri"/>
            </a:endParaRPr>
          </a:p>
        </p:txBody>
      </p:sp>
      <p:sp>
        <p:nvSpPr>
          <p:cNvPr id="1570" name="Google Shape;1570;p121"/>
          <p:cNvSpPr txBox="1"/>
          <p:nvPr/>
        </p:nvSpPr>
        <p:spPr>
          <a:xfrm>
            <a:off x="4212100" y="2317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(4, 1.5)</a:t>
            </a:r>
            <a:endParaRPr sz="800">
              <a:latin typeface="Calibri"/>
              <a:ea typeface="Calibri"/>
              <a:cs typeface="Calibri"/>
              <a:sym typeface="Calibri"/>
            </a:endParaRPr>
          </a:p>
        </p:txBody>
      </p:sp>
      <p:sp>
        <p:nvSpPr>
          <p:cNvPr id="1571" name="Google Shape;1571;p121"/>
          <p:cNvSpPr txBox="1"/>
          <p:nvPr/>
        </p:nvSpPr>
        <p:spPr>
          <a:xfrm>
            <a:off x="3526300" y="1174450"/>
            <a:ext cx="6858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(3.2, 2.5)</a:t>
            </a:r>
            <a:endParaRPr sz="800">
              <a:latin typeface="Calibri"/>
              <a:ea typeface="Calibri"/>
              <a:cs typeface="Calibri"/>
              <a:sym typeface="Calibri"/>
            </a:endParaRPr>
          </a:p>
        </p:txBody>
      </p:sp>
      <p:sp>
        <p:nvSpPr>
          <p:cNvPr id="1572" name="Google Shape;1572;p121"/>
          <p:cNvSpPr/>
          <p:nvPr/>
        </p:nvSpPr>
        <p:spPr>
          <a:xfrm>
            <a:off x="6172825" y="19808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Calculate Distance between Each Cluster</a:t>
            </a:r>
            <a:endParaRPr>
              <a:latin typeface="Cambria"/>
              <a:ea typeface="Cambria"/>
              <a:cs typeface="Cambria"/>
              <a:sym typeface="Cambria"/>
            </a:endParaRPr>
          </a:p>
        </p:txBody>
      </p:sp>
      <p:cxnSp>
        <p:nvCxnSpPr>
          <p:cNvPr id="1573" name="Google Shape;1573;p121"/>
          <p:cNvCxnSpPr>
            <a:endCxn id="1560" idx="3"/>
          </p:cNvCxnSpPr>
          <p:nvPr/>
        </p:nvCxnSpPr>
        <p:spPr>
          <a:xfrm rot="10800000" flipH="1">
            <a:off x="2340451" y="1683864"/>
            <a:ext cx="1410000" cy="476700"/>
          </a:xfrm>
          <a:prstGeom prst="straightConnector1">
            <a:avLst/>
          </a:prstGeom>
          <a:noFill/>
          <a:ln w="9525" cap="flat" cmpd="sng">
            <a:solidFill>
              <a:schemeClr val="dk2"/>
            </a:solidFill>
            <a:prstDash val="solid"/>
            <a:round/>
            <a:headEnd type="none" w="med" len="med"/>
            <a:tailEnd type="none" w="med" len="med"/>
          </a:ln>
        </p:spPr>
      </p:cxnSp>
      <p:sp>
        <p:nvSpPr>
          <p:cNvPr id="1574" name="Google Shape;1574;p121"/>
          <p:cNvSpPr txBox="1"/>
          <p:nvPr/>
        </p:nvSpPr>
        <p:spPr>
          <a:xfrm>
            <a:off x="2866600" y="16316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Calibri"/>
                <a:ea typeface="Calibri"/>
                <a:cs typeface="Calibri"/>
                <a:sym typeface="Calibri"/>
              </a:rPr>
              <a:t>2.06</a:t>
            </a:r>
            <a:endParaRPr sz="800" b="1">
              <a:latin typeface="Calibri"/>
              <a:ea typeface="Calibri"/>
              <a:cs typeface="Calibri"/>
              <a:sym typeface="Calibri"/>
            </a:endParaRPr>
          </a:p>
        </p:txBody>
      </p:sp>
      <p:cxnSp>
        <p:nvCxnSpPr>
          <p:cNvPr id="1575" name="Google Shape;1575;p121"/>
          <p:cNvCxnSpPr>
            <a:stCxn id="1557" idx="4"/>
            <a:endCxn id="1558" idx="7"/>
          </p:cNvCxnSpPr>
          <p:nvPr/>
        </p:nvCxnSpPr>
        <p:spPr>
          <a:xfrm flipH="1">
            <a:off x="2168350" y="2240725"/>
            <a:ext cx="105300" cy="701400"/>
          </a:xfrm>
          <a:prstGeom prst="straightConnector1">
            <a:avLst/>
          </a:prstGeom>
          <a:noFill/>
          <a:ln w="9525" cap="flat" cmpd="sng">
            <a:solidFill>
              <a:schemeClr val="dk2"/>
            </a:solidFill>
            <a:prstDash val="solid"/>
            <a:round/>
            <a:headEnd type="none" w="med" len="med"/>
            <a:tailEnd type="none" w="med" len="med"/>
          </a:ln>
        </p:spPr>
      </p:cxnSp>
      <p:sp>
        <p:nvSpPr>
          <p:cNvPr id="1576" name="Google Shape;1576;p121"/>
          <p:cNvSpPr txBox="1"/>
          <p:nvPr/>
        </p:nvSpPr>
        <p:spPr>
          <a:xfrm>
            <a:off x="2561800" y="3231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Calibri"/>
                <a:ea typeface="Calibri"/>
                <a:cs typeface="Calibri"/>
                <a:sym typeface="Calibri"/>
              </a:rPr>
              <a:t>1.80</a:t>
            </a:r>
            <a:endParaRPr sz="800" b="1">
              <a:latin typeface="Calibri"/>
              <a:ea typeface="Calibri"/>
              <a:cs typeface="Calibri"/>
              <a:sym typeface="Calibri"/>
            </a:endParaRPr>
          </a:p>
        </p:txBody>
      </p:sp>
      <p:cxnSp>
        <p:nvCxnSpPr>
          <p:cNvPr id="1577" name="Google Shape;1577;p121"/>
          <p:cNvCxnSpPr>
            <a:stCxn id="1558" idx="6"/>
            <a:endCxn id="1561" idx="1"/>
          </p:cNvCxnSpPr>
          <p:nvPr/>
        </p:nvCxnSpPr>
        <p:spPr>
          <a:xfrm>
            <a:off x="2188000" y="2998825"/>
            <a:ext cx="1257600" cy="476700"/>
          </a:xfrm>
          <a:prstGeom prst="straightConnector1">
            <a:avLst/>
          </a:prstGeom>
          <a:noFill/>
          <a:ln w="9525" cap="flat" cmpd="sng">
            <a:solidFill>
              <a:schemeClr val="dk2"/>
            </a:solidFill>
            <a:prstDash val="solid"/>
            <a:round/>
            <a:headEnd type="none" w="med" len="med"/>
            <a:tailEnd type="none" w="med" len="med"/>
          </a:ln>
        </p:spPr>
      </p:cxnSp>
      <p:cxnSp>
        <p:nvCxnSpPr>
          <p:cNvPr id="1578" name="Google Shape;1578;p121"/>
          <p:cNvCxnSpPr>
            <a:stCxn id="1561" idx="6"/>
            <a:endCxn id="1559" idx="4"/>
          </p:cNvCxnSpPr>
          <p:nvPr/>
        </p:nvCxnSpPr>
        <p:spPr>
          <a:xfrm rot="10800000" flipH="1">
            <a:off x="3559600" y="2545525"/>
            <a:ext cx="543000" cy="986700"/>
          </a:xfrm>
          <a:prstGeom prst="straightConnector1">
            <a:avLst/>
          </a:prstGeom>
          <a:noFill/>
          <a:ln w="9525" cap="flat" cmpd="sng">
            <a:solidFill>
              <a:schemeClr val="dk2"/>
            </a:solidFill>
            <a:prstDash val="solid"/>
            <a:round/>
            <a:headEnd type="none" w="med" len="med"/>
            <a:tailEnd type="none" w="med" len="med"/>
          </a:ln>
        </p:spPr>
      </p:cxnSp>
      <p:sp>
        <p:nvSpPr>
          <p:cNvPr id="1579" name="Google Shape;1579;p121"/>
          <p:cNvSpPr txBox="1"/>
          <p:nvPr/>
        </p:nvSpPr>
        <p:spPr>
          <a:xfrm>
            <a:off x="3857200" y="29270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Calibri"/>
                <a:ea typeface="Calibri"/>
                <a:cs typeface="Calibri"/>
                <a:sym typeface="Calibri"/>
              </a:rPr>
              <a:t>2.12</a:t>
            </a:r>
            <a:endParaRPr sz="800" b="1">
              <a:latin typeface="Calibri"/>
              <a:ea typeface="Calibri"/>
              <a:cs typeface="Calibri"/>
              <a:sym typeface="Calibri"/>
            </a:endParaRPr>
          </a:p>
        </p:txBody>
      </p:sp>
      <p:cxnSp>
        <p:nvCxnSpPr>
          <p:cNvPr id="1580" name="Google Shape;1580;p121"/>
          <p:cNvCxnSpPr>
            <a:stCxn id="1560" idx="5"/>
            <a:endCxn id="1559" idx="0"/>
          </p:cNvCxnSpPr>
          <p:nvPr/>
        </p:nvCxnSpPr>
        <p:spPr>
          <a:xfrm>
            <a:off x="3844849" y="1683864"/>
            <a:ext cx="257700" cy="701400"/>
          </a:xfrm>
          <a:prstGeom prst="straightConnector1">
            <a:avLst/>
          </a:prstGeom>
          <a:noFill/>
          <a:ln w="9525" cap="flat" cmpd="sng">
            <a:solidFill>
              <a:schemeClr val="dk2"/>
            </a:solidFill>
            <a:prstDash val="solid"/>
            <a:round/>
            <a:headEnd type="none" w="med" len="med"/>
            <a:tailEnd type="none" w="med" len="med"/>
          </a:ln>
        </p:spPr>
      </p:cxnSp>
      <p:sp>
        <p:nvSpPr>
          <p:cNvPr id="1581" name="Google Shape;1581;p121"/>
          <p:cNvSpPr txBox="1"/>
          <p:nvPr/>
        </p:nvSpPr>
        <p:spPr>
          <a:xfrm>
            <a:off x="4009600" y="1936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Calibri"/>
                <a:ea typeface="Calibri"/>
                <a:cs typeface="Calibri"/>
                <a:sym typeface="Calibri"/>
              </a:rPr>
              <a:t>1.28</a:t>
            </a:r>
            <a:endParaRPr sz="800" b="1">
              <a:latin typeface="Calibri"/>
              <a:ea typeface="Calibri"/>
              <a:cs typeface="Calibri"/>
              <a:sym typeface="Calibri"/>
            </a:endParaRPr>
          </a:p>
        </p:txBody>
      </p:sp>
      <p:cxnSp>
        <p:nvCxnSpPr>
          <p:cNvPr id="1582" name="Google Shape;1582;p121"/>
          <p:cNvCxnSpPr>
            <a:stCxn id="1557" idx="6"/>
            <a:endCxn id="1559" idx="1"/>
          </p:cNvCxnSpPr>
          <p:nvPr/>
        </p:nvCxnSpPr>
        <p:spPr>
          <a:xfrm>
            <a:off x="2340400" y="2160625"/>
            <a:ext cx="1714800" cy="248100"/>
          </a:xfrm>
          <a:prstGeom prst="straightConnector1">
            <a:avLst/>
          </a:prstGeom>
          <a:noFill/>
          <a:ln w="9525" cap="flat" cmpd="sng">
            <a:solidFill>
              <a:schemeClr val="dk2"/>
            </a:solidFill>
            <a:prstDash val="solid"/>
            <a:round/>
            <a:headEnd type="none" w="med" len="med"/>
            <a:tailEnd type="none" w="med" len="med"/>
          </a:ln>
        </p:spPr>
      </p:cxnSp>
      <p:cxnSp>
        <p:nvCxnSpPr>
          <p:cNvPr id="1583" name="Google Shape;1583;p121"/>
          <p:cNvCxnSpPr>
            <a:stCxn id="1558" idx="6"/>
            <a:endCxn id="1559" idx="2"/>
          </p:cNvCxnSpPr>
          <p:nvPr/>
        </p:nvCxnSpPr>
        <p:spPr>
          <a:xfrm rot="10800000" flipH="1">
            <a:off x="2188000" y="2465425"/>
            <a:ext cx="1847700" cy="533400"/>
          </a:xfrm>
          <a:prstGeom prst="straightConnector1">
            <a:avLst/>
          </a:prstGeom>
          <a:noFill/>
          <a:ln w="9525" cap="flat" cmpd="sng">
            <a:solidFill>
              <a:schemeClr val="dk2"/>
            </a:solidFill>
            <a:prstDash val="solid"/>
            <a:round/>
            <a:headEnd type="none" w="med" len="med"/>
            <a:tailEnd type="none" w="med" len="med"/>
          </a:ln>
        </p:spPr>
      </p:cxnSp>
      <p:sp>
        <p:nvSpPr>
          <p:cNvPr id="1584" name="Google Shape;1584;p121"/>
          <p:cNvSpPr txBox="1"/>
          <p:nvPr/>
        </p:nvSpPr>
        <p:spPr>
          <a:xfrm rot="393208">
            <a:off x="3323857" y="2088931"/>
            <a:ext cx="507315" cy="3040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Calibri"/>
                <a:ea typeface="Calibri"/>
                <a:cs typeface="Calibri"/>
                <a:sym typeface="Calibri"/>
              </a:rPr>
              <a:t>2.84</a:t>
            </a:r>
            <a:endParaRPr sz="800" b="1">
              <a:latin typeface="Calibri"/>
              <a:ea typeface="Calibri"/>
              <a:cs typeface="Calibri"/>
              <a:sym typeface="Calibri"/>
            </a:endParaRPr>
          </a:p>
        </p:txBody>
      </p:sp>
      <p:sp>
        <p:nvSpPr>
          <p:cNvPr id="1585" name="Google Shape;1585;p121"/>
          <p:cNvSpPr txBox="1"/>
          <p:nvPr/>
        </p:nvSpPr>
        <p:spPr>
          <a:xfrm rot="-1127952">
            <a:off x="3095345" y="2622382"/>
            <a:ext cx="507366" cy="30406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Calibri"/>
                <a:ea typeface="Calibri"/>
                <a:cs typeface="Calibri"/>
                <a:sym typeface="Calibri"/>
              </a:rPr>
              <a:t>3.04</a:t>
            </a:r>
            <a:endParaRPr sz="800" b="1">
              <a:latin typeface="Calibri"/>
              <a:ea typeface="Calibri"/>
              <a:cs typeface="Calibri"/>
              <a:sym typeface="Calibri"/>
            </a:endParaRPr>
          </a:p>
        </p:txBody>
      </p:sp>
      <p:sp>
        <p:nvSpPr>
          <p:cNvPr id="1586" name="Google Shape;1586;p121"/>
          <p:cNvSpPr txBox="1"/>
          <p:nvPr/>
        </p:nvSpPr>
        <p:spPr>
          <a:xfrm>
            <a:off x="1876000" y="2317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Calibri"/>
                <a:ea typeface="Calibri"/>
                <a:cs typeface="Calibri"/>
                <a:sym typeface="Calibri"/>
              </a:rPr>
              <a:t>1.02</a:t>
            </a:r>
            <a:endParaRPr sz="800" b="1">
              <a:latin typeface="Calibri"/>
              <a:ea typeface="Calibri"/>
              <a:cs typeface="Calibri"/>
              <a:sym typeface="Calibri"/>
            </a:endParaRPr>
          </a:p>
        </p:txBody>
      </p:sp>
    </p:spTree>
    <p:extLst>
      <p:ext uri="{BB962C8B-B14F-4D97-AF65-F5344CB8AC3E}">
        <p14:creationId xmlns:p14="http://schemas.microsoft.com/office/powerpoint/2010/main" val="306328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3"/>
                                        </p:tgtEl>
                                        <p:attrNameLst>
                                          <p:attrName>style.visibility</p:attrName>
                                        </p:attrNameLst>
                                      </p:cBhvr>
                                      <p:to>
                                        <p:strVal val="visible"/>
                                      </p:to>
                                    </p:set>
                                    <p:animEffect transition="in" filter="fade">
                                      <p:cBhvr>
                                        <p:cTn id="7" dur="1000"/>
                                        <p:tgtEl>
                                          <p:spTgt spid="1573"/>
                                        </p:tgtEl>
                                      </p:cBhvr>
                                    </p:animEffect>
                                  </p:childTnLst>
                                </p:cTn>
                              </p:par>
                              <p:par>
                                <p:cTn id="8" presetID="10" presetClass="entr" presetSubtype="0" fill="hold" nodeType="withEffect">
                                  <p:stCondLst>
                                    <p:cond delay="0"/>
                                  </p:stCondLst>
                                  <p:childTnLst>
                                    <p:set>
                                      <p:cBhvr>
                                        <p:cTn id="9" dur="1" fill="hold">
                                          <p:stCondLst>
                                            <p:cond delay="0"/>
                                          </p:stCondLst>
                                        </p:cTn>
                                        <p:tgtEl>
                                          <p:spTgt spid="1574"/>
                                        </p:tgtEl>
                                        <p:attrNameLst>
                                          <p:attrName>style.visibility</p:attrName>
                                        </p:attrNameLst>
                                      </p:cBhvr>
                                      <p:to>
                                        <p:strVal val="visible"/>
                                      </p:to>
                                    </p:set>
                                    <p:animEffect transition="in" filter="fade">
                                      <p:cBhvr>
                                        <p:cTn id="10" dur="1000"/>
                                        <p:tgtEl>
                                          <p:spTgt spid="15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75"/>
                                        </p:tgtEl>
                                        <p:attrNameLst>
                                          <p:attrName>style.visibility</p:attrName>
                                        </p:attrNameLst>
                                      </p:cBhvr>
                                      <p:to>
                                        <p:strVal val="visible"/>
                                      </p:to>
                                    </p:set>
                                    <p:animEffect transition="in" filter="fade">
                                      <p:cBhvr>
                                        <p:cTn id="15" dur="1000"/>
                                        <p:tgtEl>
                                          <p:spTgt spid="157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86"/>
                                        </p:tgtEl>
                                        <p:attrNameLst>
                                          <p:attrName>style.visibility</p:attrName>
                                        </p:attrNameLst>
                                      </p:cBhvr>
                                      <p:to>
                                        <p:strVal val="visible"/>
                                      </p:to>
                                    </p:set>
                                    <p:animEffect transition="in" filter="fade">
                                      <p:cBhvr>
                                        <p:cTn id="20" dur="1000"/>
                                        <p:tgtEl>
                                          <p:spTgt spid="158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76"/>
                                        </p:tgtEl>
                                        <p:attrNameLst>
                                          <p:attrName>style.visibility</p:attrName>
                                        </p:attrNameLst>
                                      </p:cBhvr>
                                      <p:to>
                                        <p:strVal val="visible"/>
                                      </p:to>
                                    </p:set>
                                    <p:animEffect transition="in" filter="fade">
                                      <p:cBhvr>
                                        <p:cTn id="25" dur="1000"/>
                                        <p:tgtEl>
                                          <p:spTgt spid="1576"/>
                                        </p:tgtEl>
                                      </p:cBhvr>
                                    </p:animEffect>
                                  </p:childTnLst>
                                </p:cTn>
                              </p:par>
                              <p:par>
                                <p:cTn id="26" presetID="10" presetClass="entr" presetSubtype="0" fill="hold" nodeType="withEffect">
                                  <p:stCondLst>
                                    <p:cond delay="0"/>
                                  </p:stCondLst>
                                  <p:childTnLst>
                                    <p:set>
                                      <p:cBhvr>
                                        <p:cTn id="27" dur="1" fill="hold">
                                          <p:stCondLst>
                                            <p:cond delay="0"/>
                                          </p:stCondLst>
                                        </p:cTn>
                                        <p:tgtEl>
                                          <p:spTgt spid="1577"/>
                                        </p:tgtEl>
                                        <p:attrNameLst>
                                          <p:attrName>style.visibility</p:attrName>
                                        </p:attrNameLst>
                                      </p:cBhvr>
                                      <p:to>
                                        <p:strVal val="visible"/>
                                      </p:to>
                                    </p:set>
                                    <p:animEffect transition="in" filter="fade">
                                      <p:cBhvr>
                                        <p:cTn id="28" dur="1000"/>
                                        <p:tgtEl>
                                          <p:spTgt spid="1577"/>
                                        </p:tgtEl>
                                      </p:cBhvr>
                                    </p:animEffect>
                                  </p:childTnLst>
                                </p:cTn>
                              </p:par>
                              <p:par>
                                <p:cTn id="29" presetID="10" presetClass="entr" presetSubtype="0" fill="hold" nodeType="withEffect">
                                  <p:stCondLst>
                                    <p:cond delay="0"/>
                                  </p:stCondLst>
                                  <p:childTnLst>
                                    <p:set>
                                      <p:cBhvr>
                                        <p:cTn id="30" dur="1" fill="hold">
                                          <p:stCondLst>
                                            <p:cond delay="0"/>
                                          </p:stCondLst>
                                        </p:cTn>
                                        <p:tgtEl>
                                          <p:spTgt spid="1578"/>
                                        </p:tgtEl>
                                        <p:attrNameLst>
                                          <p:attrName>style.visibility</p:attrName>
                                        </p:attrNameLst>
                                      </p:cBhvr>
                                      <p:to>
                                        <p:strVal val="visible"/>
                                      </p:to>
                                    </p:set>
                                    <p:animEffect transition="in" filter="fade">
                                      <p:cBhvr>
                                        <p:cTn id="31" dur="1000"/>
                                        <p:tgtEl>
                                          <p:spTgt spid="1578"/>
                                        </p:tgtEl>
                                      </p:cBhvr>
                                    </p:animEffect>
                                  </p:childTnLst>
                                </p:cTn>
                              </p:par>
                              <p:par>
                                <p:cTn id="32" presetID="10" presetClass="entr" presetSubtype="0" fill="hold" nodeType="withEffect">
                                  <p:stCondLst>
                                    <p:cond delay="0"/>
                                  </p:stCondLst>
                                  <p:childTnLst>
                                    <p:set>
                                      <p:cBhvr>
                                        <p:cTn id="33" dur="1" fill="hold">
                                          <p:stCondLst>
                                            <p:cond delay="0"/>
                                          </p:stCondLst>
                                        </p:cTn>
                                        <p:tgtEl>
                                          <p:spTgt spid="1579"/>
                                        </p:tgtEl>
                                        <p:attrNameLst>
                                          <p:attrName>style.visibility</p:attrName>
                                        </p:attrNameLst>
                                      </p:cBhvr>
                                      <p:to>
                                        <p:strVal val="visible"/>
                                      </p:to>
                                    </p:set>
                                    <p:animEffect transition="in" filter="fade">
                                      <p:cBhvr>
                                        <p:cTn id="34" dur="1000"/>
                                        <p:tgtEl>
                                          <p:spTgt spid="1579"/>
                                        </p:tgtEl>
                                      </p:cBhvr>
                                    </p:animEffect>
                                  </p:childTnLst>
                                </p:cTn>
                              </p:par>
                              <p:par>
                                <p:cTn id="35" presetID="10" presetClass="entr" presetSubtype="0" fill="hold" nodeType="withEffect">
                                  <p:stCondLst>
                                    <p:cond delay="0"/>
                                  </p:stCondLst>
                                  <p:childTnLst>
                                    <p:set>
                                      <p:cBhvr>
                                        <p:cTn id="36" dur="1" fill="hold">
                                          <p:stCondLst>
                                            <p:cond delay="0"/>
                                          </p:stCondLst>
                                        </p:cTn>
                                        <p:tgtEl>
                                          <p:spTgt spid="1581"/>
                                        </p:tgtEl>
                                        <p:attrNameLst>
                                          <p:attrName>style.visibility</p:attrName>
                                        </p:attrNameLst>
                                      </p:cBhvr>
                                      <p:to>
                                        <p:strVal val="visible"/>
                                      </p:to>
                                    </p:set>
                                    <p:animEffect transition="in" filter="fade">
                                      <p:cBhvr>
                                        <p:cTn id="37" dur="1000"/>
                                        <p:tgtEl>
                                          <p:spTgt spid="1581"/>
                                        </p:tgtEl>
                                      </p:cBhvr>
                                    </p:animEffect>
                                  </p:childTnLst>
                                </p:cTn>
                              </p:par>
                              <p:par>
                                <p:cTn id="38" presetID="10" presetClass="entr" presetSubtype="0" fill="hold" nodeType="withEffect">
                                  <p:stCondLst>
                                    <p:cond delay="0"/>
                                  </p:stCondLst>
                                  <p:childTnLst>
                                    <p:set>
                                      <p:cBhvr>
                                        <p:cTn id="39" dur="1" fill="hold">
                                          <p:stCondLst>
                                            <p:cond delay="0"/>
                                          </p:stCondLst>
                                        </p:cTn>
                                        <p:tgtEl>
                                          <p:spTgt spid="1580"/>
                                        </p:tgtEl>
                                        <p:attrNameLst>
                                          <p:attrName>style.visibility</p:attrName>
                                        </p:attrNameLst>
                                      </p:cBhvr>
                                      <p:to>
                                        <p:strVal val="visible"/>
                                      </p:to>
                                    </p:set>
                                    <p:animEffect transition="in" filter="fade">
                                      <p:cBhvr>
                                        <p:cTn id="40" dur="1000"/>
                                        <p:tgtEl>
                                          <p:spTgt spid="15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73"/>
                                        </p:tgtEl>
                                        <p:attrNameLst>
                                          <p:attrName>style.visibility</p:attrName>
                                        </p:attrNameLst>
                                      </p:cBhvr>
                                      <p:to>
                                        <p:strVal val="visible"/>
                                      </p:to>
                                    </p:set>
                                    <p:animEffect transition="in" filter="fade">
                                      <p:cBhvr>
                                        <p:cTn id="45" dur="1000"/>
                                        <p:tgtEl>
                                          <p:spTgt spid="1573"/>
                                        </p:tgtEl>
                                      </p:cBhvr>
                                    </p:animEffect>
                                  </p:childTnLst>
                                </p:cTn>
                              </p:par>
                              <p:par>
                                <p:cTn id="46" presetID="10" presetClass="entr" presetSubtype="0" fill="hold" nodeType="withEffect">
                                  <p:stCondLst>
                                    <p:cond delay="0"/>
                                  </p:stCondLst>
                                  <p:childTnLst>
                                    <p:set>
                                      <p:cBhvr>
                                        <p:cTn id="47" dur="1" fill="hold">
                                          <p:stCondLst>
                                            <p:cond delay="0"/>
                                          </p:stCondLst>
                                        </p:cTn>
                                        <p:tgtEl>
                                          <p:spTgt spid="1578"/>
                                        </p:tgtEl>
                                        <p:attrNameLst>
                                          <p:attrName>style.visibility</p:attrName>
                                        </p:attrNameLst>
                                      </p:cBhvr>
                                      <p:to>
                                        <p:strVal val="visible"/>
                                      </p:to>
                                    </p:set>
                                    <p:animEffect transition="in" filter="fade">
                                      <p:cBhvr>
                                        <p:cTn id="48" dur="1000"/>
                                        <p:tgtEl>
                                          <p:spTgt spid="1578"/>
                                        </p:tgtEl>
                                      </p:cBhvr>
                                    </p:animEffect>
                                  </p:childTnLst>
                                </p:cTn>
                              </p:par>
                              <p:par>
                                <p:cTn id="49" presetID="10" presetClass="entr" presetSubtype="0" fill="hold" nodeType="withEffect">
                                  <p:stCondLst>
                                    <p:cond delay="0"/>
                                  </p:stCondLst>
                                  <p:childTnLst>
                                    <p:set>
                                      <p:cBhvr>
                                        <p:cTn id="50" dur="1" fill="hold">
                                          <p:stCondLst>
                                            <p:cond delay="0"/>
                                          </p:stCondLst>
                                        </p:cTn>
                                        <p:tgtEl>
                                          <p:spTgt spid="1582"/>
                                        </p:tgtEl>
                                        <p:attrNameLst>
                                          <p:attrName>style.visibility</p:attrName>
                                        </p:attrNameLst>
                                      </p:cBhvr>
                                      <p:to>
                                        <p:strVal val="visible"/>
                                      </p:to>
                                    </p:set>
                                    <p:animEffect transition="in" filter="fade">
                                      <p:cBhvr>
                                        <p:cTn id="51" dur="1000"/>
                                        <p:tgtEl>
                                          <p:spTgt spid="1582"/>
                                        </p:tgtEl>
                                      </p:cBhvr>
                                    </p:animEffect>
                                  </p:childTnLst>
                                </p:cTn>
                              </p:par>
                              <p:par>
                                <p:cTn id="52" presetID="10" presetClass="entr" presetSubtype="0" fill="hold" nodeType="withEffect">
                                  <p:stCondLst>
                                    <p:cond delay="0"/>
                                  </p:stCondLst>
                                  <p:childTnLst>
                                    <p:set>
                                      <p:cBhvr>
                                        <p:cTn id="53" dur="1" fill="hold">
                                          <p:stCondLst>
                                            <p:cond delay="0"/>
                                          </p:stCondLst>
                                        </p:cTn>
                                        <p:tgtEl>
                                          <p:spTgt spid="1583"/>
                                        </p:tgtEl>
                                        <p:attrNameLst>
                                          <p:attrName>style.visibility</p:attrName>
                                        </p:attrNameLst>
                                      </p:cBhvr>
                                      <p:to>
                                        <p:strVal val="visible"/>
                                      </p:to>
                                    </p:set>
                                    <p:animEffect transition="in" filter="fade">
                                      <p:cBhvr>
                                        <p:cTn id="54" dur="1000"/>
                                        <p:tgtEl>
                                          <p:spTgt spid="1583"/>
                                        </p:tgtEl>
                                      </p:cBhvr>
                                    </p:animEffect>
                                  </p:childTnLst>
                                </p:cTn>
                              </p:par>
                              <p:par>
                                <p:cTn id="55" presetID="10" presetClass="entr" presetSubtype="0" fill="hold" nodeType="withEffect">
                                  <p:stCondLst>
                                    <p:cond delay="0"/>
                                  </p:stCondLst>
                                  <p:childTnLst>
                                    <p:set>
                                      <p:cBhvr>
                                        <p:cTn id="56" dur="1" fill="hold">
                                          <p:stCondLst>
                                            <p:cond delay="0"/>
                                          </p:stCondLst>
                                        </p:cTn>
                                        <p:tgtEl>
                                          <p:spTgt spid="1584"/>
                                        </p:tgtEl>
                                        <p:attrNameLst>
                                          <p:attrName>style.visibility</p:attrName>
                                        </p:attrNameLst>
                                      </p:cBhvr>
                                      <p:to>
                                        <p:strVal val="visible"/>
                                      </p:to>
                                    </p:set>
                                    <p:animEffect transition="in" filter="fade">
                                      <p:cBhvr>
                                        <p:cTn id="57" dur="1000"/>
                                        <p:tgtEl>
                                          <p:spTgt spid="1584"/>
                                        </p:tgtEl>
                                      </p:cBhvr>
                                    </p:animEffect>
                                  </p:childTnLst>
                                </p:cTn>
                              </p:par>
                              <p:par>
                                <p:cTn id="58" presetID="10" presetClass="entr" presetSubtype="0" fill="hold" nodeType="withEffect">
                                  <p:stCondLst>
                                    <p:cond delay="0"/>
                                  </p:stCondLst>
                                  <p:childTnLst>
                                    <p:set>
                                      <p:cBhvr>
                                        <p:cTn id="59" dur="1" fill="hold">
                                          <p:stCondLst>
                                            <p:cond delay="0"/>
                                          </p:stCondLst>
                                        </p:cTn>
                                        <p:tgtEl>
                                          <p:spTgt spid="1585"/>
                                        </p:tgtEl>
                                        <p:attrNameLst>
                                          <p:attrName>style.visibility</p:attrName>
                                        </p:attrNameLst>
                                      </p:cBhvr>
                                      <p:to>
                                        <p:strVal val="visible"/>
                                      </p:to>
                                    </p:set>
                                    <p:animEffect transition="in" filter="fade">
                                      <p:cBhvr>
                                        <p:cTn id="60" dur="1000"/>
                                        <p:tgtEl>
                                          <p:spTgt spid="1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122"/>
          <p:cNvSpPr/>
          <p:nvPr/>
        </p:nvSpPr>
        <p:spPr>
          <a:xfrm>
            <a:off x="1545100" y="1581450"/>
            <a:ext cx="1087500" cy="1939500"/>
          </a:xfrm>
          <a:prstGeom prst="ellipse">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22"/>
          <p:cNvSpPr/>
          <p:nvPr/>
        </p:nvSpPr>
        <p:spPr>
          <a:xfrm>
            <a:off x="2206900" y="2080525"/>
            <a:ext cx="133500" cy="1602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2"/>
          <p:cNvSpPr/>
          <p:nvPr/>
        </p:nvSpPr>
        <p:spPr>
          <a:xfrm>
            <a:off x="2054500" y="2918725"/>
            <a:ext cx="133500" cy="16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2"/>
          <p:cNvSpPr/>
          <p:nvPr/>
        </p:nvSpPr>
        <p:spPr>
          <a:xfrm>
            <a:off x="4035700" y="2385325"/>
            <a:ext cx="133500" cy="16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22"/>
          <p:cNvSpPr/>
          <p:nvPr/>
        </p:nvSpPr>
        <p:spPr>
          <a:xfrm>
            <a:off x="3730900" y="1547125"/>
            <a:ext cx="133500" cy="1602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22"/>
          <p:cNvSpPr/>
          <p:nvPr/>
        </p:nvSpPr>
        <p:spPr>
          <a:xfrm>
            <a:off x="3426100" y="3452125"/>
            <a:ext cx="133500" cy="1602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2"/>
          <p:cNvSpPr txBox="1"/>
          <p:nvPr/>
        </p:nvSpPr>
        <p:spPr>
          <a:xfrm>
            <a:off x="1545100" y="2774650"/>
            <a:ext cx="5073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(1, 1)</a:t>
            </a:r>
            <a:endParaRPr sz="800">
              <a:latin typeface="Calibri"/>
              <a:ea typeface="Calibri"/>
              <a:cs typeface="Calibri"/>
              <a:sym typeface="Calibri"/>
            </a:endParaRPr>
          </a:p>
        </p:txBody>
      </p:sp>
      <p:sp>
        <p:nvSpPr>
          <p:cNvPr id="1598" name="Google Shape;1598;p122"/>
          <p:cNvSpPr txBox="1"/>
          <p:nvPr/>
        </p:nvSpPr>
        <p:spPr>
          <a:xfrm>
            <a:off x="2002300" y="1707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(1.2, 2)</a:t>
            </a:r>
            <a:endParaRPr sz="800">
              <a:latin typeface="Calibri"/>
              <a:ea typeface="Calibri"/>
              <a:cs typeface="Calibri"/>
              <a:sym typeface="Calibri"/>
            </a:endParaRPr>
          </a:p>
        </p:txBody>
      </p:sp>
      <p:sp>
        <p:nvSpPr>
          <p:cNvPr id="1599" name="Google Shape;1599;p122"/>
          <p:cNvSpPr txBox="1"/>
          <p:nvPr/>
        </p:nvSpPr>
        <p:spPr>
          <a:xfrm>
            <a:off x="3297700" y="3612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(2.5, 0)</a:t>
            </a:r>
            <a:endParaRPr sz="800">
              <a:latin typeface="Calibri"/>
              <a:ea typeface="Calibri"/>
              <a:cs typeface="Calibri"/>
              <a:sym typeface="Calibri"/>
            </a:endParaRPr>
          </a:p>
        </p:txBody>
      </p:sp>
      <p:sp>
        <p:nvSpPr>
          <p:cNvPr id="1600" name="Google Shape;1600;p122"/>
          <p:cNvSpPr txBox="1"/>
          <p:nvPr/>
        </p:nvSpPr>
        <p:spPr>
          <a:xfrm>
            <a:off x="4212100" y="2317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(4, 1.5)</a:t>
            </a:r>
            <a:endParaRPr sz="800">
              <a:latin typeface="Calibri"/>
              <a:ea typeface="Calibri"/>
              <a:cs typeface="Calibri"/>
              <a:sym typeface="Calibri"/>
            </a:endParaRPr>
          </a:p>
        </p:txBody>
      </p:sp>
      <p:sp>
        <p:nvSpPr>
          <p:cNvPr id="1601" name="Google Shape;1601;p122"/>
          <p:cNvSpPr txBox="1"/>
          <p:nvPr/>
        </p:nvSpPr>
        <p:spPr>
          <a:xfrm>
            <a:off x="3526300" y="1174450"/>
            <a:ext cx="6858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(3.2, 2.5)</a:t>
            </a:r>
            <a:endParaRPr sz="800">
              <a:latin typeface="Calibri"/>
              <a:ea typeface="Calibri"/>
              <a:cs typeface="Calibri"/>
              <a:sym typeface="Calibri"/>
            </a:endParaRPr>
          </a:p>
        </p:txBody>
      </p:sp>
      <p:sp>
        <p:nvSpPr>
          <p:cNvPr id="1602" name="Google Shape;1602;p122"/>
          <p:cNvSpPr/>
          <p:nvPr/>
        </p:nvSpPr>
        <p:spPr>
          <a:xfrm>
            <a:off x="6172825" y="19808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Join nearest Clusters</a:t>
            </a:r>
            <a:endParaRPr>
              <a:latin typeface="Cambria"/>
              <a:ea typeface="Cambria"/>
              <a:cs typeface="Cambria"/>
              <a:sym typeface="Cambria"/>
            </a:endParaRPr>
          </a:p>
        </p:txBody>
      </p:sp>
      <p:sp>
        <p:nvSpPr>
          <p:cNvPr id="1603" name="Google Shape;1603;p122"/>
          <p:cNvSpPr/>
          <p:nvPr/>
        </p:nvSpPr>
        <p:spPr>
          <a:xfrm>
            <a:off x="6083625" y="4626675"/>
            <a:ext cx="65400" cy="969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2"/>
          <p:cNvSpPr/>
          <p:nvPr/>
        </p:nvSpPr>
        <p:spPr>
          <a:xfrm>
            <a:off x="6485175" y="4626675"/>
            <a:ext cx="65400" cy="9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22"/>
          <p:cNvSpPr/>
          <p:nvPr/>
        </p:nvSpPr>
        <p:spPr>
          <a:xfrm>
            <a:off x="7287250" y="4626675"/>
            <a:ext cx="65400" cy="969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2"/>
          <p:cNvSpPr/>
          <p:nvPr/>
        </p:nvSpPr>
        <p:spPr>
          <a:xfrm>
            <a:off x="7616500" y="4626675"/>
            <a:ext cx="65400" cy="969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2"/>
          <p:cNvSpPr/>
          <p:nvPr/>
        </p:nvSpPr>
        <p:spPr>
          <a:xfrm>
            <a:off x="6886725" y="4626675"/>
            <a:ext cx="65400" cy="969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8" name="Google Shape;1608;p122"/>
          <p:cNvCxnSpPr/>
          <p:nvPr/>
        </p:nvCxnSpPr>
        <p:spPr>
          <a:xfrm rot="10800000">
            <a:off x="61149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09" name="Google Shape;1609;p122"/>
          <p:cNvCxnSpPr/>
          <p:nvPr/>
        </p:nvCxnSpPr>
        <p:spPr>
          <a:xfrm rot="10800000">
            <a:off x="65165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10" name="Google Shape;1610;p122"/>
          <p:cNvCxnSpPr/>
          <p:nvPr/>
        </p:nvCxnSpPr>
        <p:spPr>
          <a:xfrm>
            <a:off x="6117675" y="4354650"/>
            <a:ext cx="4029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1180383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23"/>
          <p:cNvSpPr/>
          <p:nvPr/>
        </p:nvSpPr>
        <p:spPr>
          <a:xfrm>
            <a:off x="1545100" y="1581450"/>
            <a:ext cx="1087500" cy="1939500"/>
          </a:xfrm>
          <a:prstGeom prst="ellipse">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23"/>
          <p:cNvSpPr/>
          <p:nvPr/>
        </p:nvSpPr>
        <p:spPr>
          <a:xfrm>
            <a:off x="2206900" y="2080525"/>
            <a:ext cx="133500" cy="1602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3"/>
          <p:cNvSpPr/>
          <p:nvPr/>
        </p:nvSpPr>
        <p:spPr>
          <a:xfrm>
            <a:off x="2054500" y="2918725"/>
            <a:ext cx="133500" cy="16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23"/>
          <p:cNvSpPr/>
          <p:nvPr/>
        </p:nvSpPr>
        <p:spPr>
          <a:xfrm>
            <a:off x="4035700" y="2385325"/>
            <a:ext cx="133500" cy="16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23"/>
          <p:cNvSpPr/>
          <p:nvPr/>
        </p:nvSpPr>
        <p:spPr>
          <a:xfrm>
            <a:off x="3730900" y="1547125"/>
            <a:ext cx="133500" cy="1602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23"/>
          <p:cNvSpPr/>
          <p:nvPr/>
        </p:nvSpPr>
        <p:spPr>
          <a:xfrm>
            <a:off x="3426100" y="3452125"/>
            <a:ext cx="133500" cy="1602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3"/>
          <p:cNvSpPr txBox="1"/>
          <p:nvPr/>
        </p:nvSpPr>
        <p:spPr>
          <a:xfrm>
            <a:off x="1545100" y="2774650"/>
            <a:ext cx="5073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(1, 1)</a:t>
            </a:r>
            <a:endParaRPr sz="800">
              <a:latin typeface="Calibri"/>
              <a:ea typeface="Calibri"/>
              <a:cs typeface="Calibri"/>
              <a:sym typeface="Calibri"/>
            </a:endParaRPr>
          </a:p>
        </p:txBody>
      </p:sp>
      <p:sp>
        <p:nvSpPr>
          <p:cNvPr id="1622" name="Google Shape;1622;p123"/>
          <p:cNvSpPr txBox="1"/>
          <p:nvPr/>
        </p:nvSpPr>
        <p:spPr>
          <a:xfrm>
            <a:off x="2002300" y="1707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(1.2, 2)</a:t>
            </a:r>
            <a:endParaRPr sz="800">
              <a:latin typeface="Calibri"/>
              <a:ea typeface="Calibri"/>
              <a:cs typeface="Calibri"/>
              <a:sym typeface="Calibri"/>
            </a:endParaRPr>
          </a:p>
        </p:txBody>
      </p:sp>
      <p:sp>
        <p:nvSpPr>
          <p:cNvPr id="1623" name="Google Shape;1623;p123"/>
          <p:cNvSpPr txBox="1"/>
          <p:nvPr/>
        </p:nvSpPr>
        <p:spPr>
          <a:xfrm>
            <a:off x="3297700" y="3612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(2.5, 0)</a:t>
            </a:r>
            <a:endParaRPr sz="800">
              <a:latin typeface="Calibri"/>
              <a:ea typeface="Calibri"/>
              <a:cs typeface="Calibri"/>
              <a:sym typeface="Calibri"/>
            </a:endParaRPr>
          </a:p>
        </p:txBody>
      </p:sp>
      <p:sp>
        <p:nvSpPr>
          <p:cNvPr id="1624" name="Google Shape;1624;p123"/>
          <p:cNvSpPr txBox="1"/>
          <p:nvPr/>
        </p:nvSpPr>
        <p:spPr>
          <a:xfrm>
            <a:off x="4212100" y="2317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(4, 1.5)</a:t>
            </a:r>
            <a:endParaRPr sz="800">
              <a:latin typeface="Calibri"/>
              <a:ea typeface="Calibri"/>
              <a:cs typeface="Calibri"/>
              <a:sym typeface="Calibri"/>
            </a:endParaRPr>
          </a:p>
        </p:txBody>
      </p:sp>
      <p:sp>
        <p:nvSpPr>
          <p:cNvPr id="1625" name="Google Shape;1625;p123"/>
          <p:cNvSpPr txBox="1"/>
          <p:nvPr/>
        </p:nvSpPr>
        <p:spPr>
          <a:xfrm>
            <a:off x="3526300" y="1174450"/>
            <a:ext cx="6858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(3.2, 2.5)</a:t>
            </a:r>
            <a:endParaRPr sz="800">
              <a:latin typeface="Calibri"/>
              <a:ea typeface="Calibri"/>
              <a:cs typeface="Calibri"/>
              <a:sym typeface="Calibri"/>
            </a:endParaRPr>
          </a:p>
        </p:txBody>
      </p:sp>
      <p:sp>
        <p:nvSpPr>
          <p:cNvPr id="1626" name="Google Shape;1626;p123"/>
          <p:cNvSpPr/>
          <p:nvPr/>
        </p:nvSpPr>
        <p:spPr>
          <a:xfrm>
            <a:off x="6172825" y="19808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Find Centroid of new Cluster</a:t>
            </a:r>
            <a:endParaRPr>
              <a:latin typeface="Cambria"/>
              <a:ea typeface="Cambria"/>
              <a:cs typeface="Cambria"/>
              <a:sym typeface="Cambria"/>
            </a:endParaRPr>
          </a:p>
        </p:txBody>
      </p:sp>
      <p:sp>
        <p:nvSpPr>
          <p:cNvPr id="1627" name="Google Shape;1627;p123"/>
          <p:cNvSpPr/>
          <p:nvPr/>
        </p:nvSpPr>
        <p:spPr>
          <a:xfrm>
            <a:off x="6083625" y="4626675"/>
            <a:ext cx="65400" cy="969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3"/>
          <p:cNvSpPr/>
          <p:nvPr/>
        </p:nvSpPr>
        <p:spPr>
          <a:xfrm>
            <a:off x="6485175" y="4626675"/>
            <a:ext cx="65400" cy="9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3"/>
          <p:cNvSpPr/>
          <p:nvPr/>
        </p:nvSpPr>
        <p:spPr>
          <a:xfrm>
            <a:off x="7287250" y="4626675"/>
            <a:ext cx="65400" cy="969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23"/>
          <p:cNvSpPr/>
          <p:nvPr/>
        </p:nvSpPr>
        <p:spPr>
          <a:xfrm>
            <a:off x="7616500" y="4626675"/>
            <a:ext cx="65400" cy="969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23"/>
          <p:cNvSpPr/>
          <p:nvPr/>
        </p:nvSpPr>
        <p:spPr>
          <a:xfrm>
            <a:off x="6886725" y="4626675"/>
            <a:ext cx="65400" cy="969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2" name="Google Shape;1632;p123"/>
          <p:cNvCxnSpPr/>
          <p:nvPr/>
        </p:nvCxnSpPr>
        <p:spPr>
          <a:xfrm rot="10800000">
            <a:off x="61149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33" name="Google Shape;1633;p123"/>
          <p:cNvCxnSpPr/>
          <p:nvPr/>
        </p:nvCxnSpPr>
        <p:spPr>
          <a:xfrm rot="10800000">
            <a:off x="65165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34" name="Google Shape;1634;p123"/>
          <p:cNvCxnSpPr/>
          <p:nvPr/>
        </p:nvCxnSpPr>
        <p:spPr>
          <a:xfrm>
            <a:off x="6117675" y="4354650"/>
            <a:ext cx="402900" cy="0"/>
          </a:xfrm>
          <a:prstGeom prst="straightConnector1">
            <a:avLst/>
          </a:prstGeom>
          <a:noFill/>
          <a:ln w="9525" cap="flat" cmpd="sng">
            <a:solidFill>
              <a:schemeClr val="dk2"/>
            </a:solidFill>
            <a:prstDash val="solid"/>
            <a:round/>
            <a:headEnd type="none" w="med" len="med"/>
            <a:tailEnd type="none" w="med" len="med"/>
          </a:ln>
        </p:spPr>
      </p:cxnSp>
      <p:sp>
        <p:nvSpPr>
          <p:cNvPr id="1635" name="Google Shape;1635;p123"/>
          <p:cNvSpPr/>
          <p:nvPr/>
        </p:nvSpPr>
        <p:spPr>
          <a:xfrm>
            <a:off x="2073400" y="2467075"/>
            <a:ext cx="133500" cy="2253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3"/>
          <p:cNvSpPr txBox="1"/>
          <p:nvPr/>
        </p:nvSpPr>
        <p:spPr>
          <a:xfrm>
            <a:off x="1545100" y="2393650"/>
            <a:ext cx="5835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(1.1, 1.5)</a:t>
            </a:r>
            <a:endParaRPr sz="800">
              <a:latin typeface="Calibri"/>
              <a:ea typeface="Calibri"/>
              <a:cs typeface="Calibri"/>
              <a:sym typeface="Calibri"/>
            </a:endParaRPr>
          </a:p>
        </p:txBody>
      </p:sp>
    </p:spTree>
    <p:extLst>
      <p:ext uri="{BB962C8B-B14F-4D97-AF65-F5344CB8AC3E}">
        <p14:creationId xmlns:p14="http://schemas.microsoft.com/office/powerpoint/2010/main" val="111526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2"/>
          <p:cNvPicPr preferRelativeResize="0"/>
          <p:nvPr/>
        </p:nvPicPr>
        <p:blipFill>
          <a:blip r:embed="rId3">
            <a:alphaModFix/>
          </a:blip>
          <a:stretch>
            <a:fillRect/>
          </a:stretch>
        </p:blipFill>
        <p:spPr>
          <a:xfrm>
            <a:off x="265550" y="1224225"/>
            <a:ext cx="4400074" cy="2695051"/>
          </a:xfrm>
          <a:prstGeom prst="rect">
            <a:avLst/>
          </a:prstGeom>
          <a:noFill/>
          <a:ln>
            <a:noFill/>
          </a:ln>
        </p:spPr>
      </p:pic>
      <p:pic>
        <p:nvPicPr>
          <p:cNvPr id="160" name="Google Shape;160;p32"/>
          <p:cNvPicPr preferRelativeResize="0"/>
          <p:nvPr/>
        </p:nvPicPr>
        <p:blipFill>
          <a:blip r:embed="rId4">
            <a:alphaModFix/>
          </a:blip>
          <a:stretch>
            <a:fillRect/>
          </a:stretch>
        </p:blipFill>
        <p:spPr>
          <a:xfrm>
            <a:off x="5929024" y="471300"/>
            <a:ext cx="2485802" cy="1769201"/>
          </a:xfrm>
          <a:prstGeom prst="rect">
            <a:avLst/>
          </a:prstGeom>
          <a:noFill/>
          <a:ln>
            <a:noFill/>
          </a:ln>
        </p:spPr>
      </p:pic>
      <p:sp>
        <p:nvSpPr>
          <p:cNvPr id="161" name="Google Shape;161;p32"/>
          <p:cNvSpPr txBox="1"/>
          <p:nvPr/>
        </p:nvSpPr>
        <p:spPr>
          <a:xfrm>
            <a:off x="1526288" y="4125275"/>
            <a:ext cx="1878600" cy="3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Unlabeled Data</a:t>
            </a:r>
            <a:endParaRPr sz="1000">
              <a:latin typeface="Roboto"/>
              <a:ea typeface="Roboto"/>
              <a:cs typeface="Roboto"/>
              <a:sym typeface="Roboto"/>
            </a:endParaRPr>
          </a:p>
        </p:txBody>
      </p:sp>
      <p:sp>
        <p:nvSpPr>
          <p:cNvPr id="162" name="Google Shape;162;p32"/>
          <p:cNvSpPr txBox="1"/>
          <p:nvPr/>
        </p:nvSpPr>
        <p:spPr>
          <a:xfrm>
            <a:off x="6174500" y="2240500"/>
            <a:ext cx="1878600" cy="3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Vegetables</a:t>
            </a:r>
            <a:endParaRPr sz="1000">
              <a:latin typeface="Roboto"/>
              <a:ea typeface="Roboto"/>
              <a:cs typeface="Roboto"/>
              <a:sym typeface="Roboto"/>
            </a:endParaRPr>
          </a:p>
        </p:txBody>
      </p:sp>
      <p:pic>
        <p:nvPicPr>
          <p:cNvPr id="163" name="Google Shape;163;p32"/>
          <p:cNvPicPr preferRelativeResize="0"/>
          <p:nvPr/>
        </p:nvPicPr>
        <p:blipFill>
          <a:blip r:embed="rId5">
            <a:alphaModFix/>
          </a:blip>
          <a:stretch>
            <a:fillRect/>
          </a:stretch>
        </p:blipFill>
        <p:spPr>
          <a:xfrm>
            <a:off x="5929025" y="2871375"/>
            <a:ext cx="2485798" cy="1644912"/>
          </a:xfrm>
          <a:prstGeom prst="rect">
            <a:avLst/>
          </a:prstGeom>
          <a:noFill/>
          <a:ln>
            <a:noFill/>
          </a:ln>
        </p:spPr>
      </p:pic>
      <p:sp>
        <p:nvSpPr>
          <p:cNvPr id="164" name="Google Shape;164;p32"/>
          <p:cNvSpPr txBox="1"/>
          <p:nvPr/>
        </p:nvSpPr>
        <p:spPr>
          <a:xfrm>
            <a:off x="6174488" y="4506275"/>
            <a:ext cx="1878600" cy="3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Fruits</a:t>
            </a:r>
            <a:endParaRPr sz="1000">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24"/>
          <p:cNvSpPr/>
          <p:nvPr/>
        </p:nvSpPr>
        <p:spPr>
          <a:xfrm rot="-1447305">
            <a:off x="3363468" y="1094181"/>
            <a:ext cx="1227375" cy="193963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1545100" y="1581450"/>
            <a:ext cx="1087500" cy="1939500"/>
          </a:xfrm>
          <a:prstGeom prst="ellipse">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24"/>
          <p:cNvSpPr/>
          <p:nvPr/>
        </p:nvSpPr>
        <p:spPr>
          <a:xfrm>
            <a:off x="2206900" y="2080525"/>
            <a:ext cx="133500" cy="1602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24"/>
          <p:cNvSpPr/>
          <p:nvPr/>
        </p:nvSpPr>
        <p:spPr>
          <a:xfrm>
            <a:off x="2054500" y="2918725"/>
            <a:ext cx="133500" cy="16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24"/>
          <p:cNvSpPr/>
          <p:nvPr/>
        </p:nvSpPr>
        <p:spPr>
          <a:xfrm>
            <a:off x="4035700" y="2385325"/>
            <a:ext cx="133500" cy="16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3730900" y="1547125"/>
            <a:ext cx="133500" cy="1602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3426100" y="3452125"/>
            <a:ext cx="133500" cy="1602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txBox="1"/>
          <p:nvPr/>
        </p:nvSpPr>
        <p:spPr>
          <a:xfrm>
            <a:off x="1545100" y="2774650"/>
            <a:ext cx="5073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(1, 1)</a:t>
            </a:r>
            <a:endParaRPr sz="800">
              <a:latin typeface="Calibri"/>
              <a:ea typeface="Calibri"/>
              <a:cs typeface="Calibri"/>
              <a:sym typeface="Calibri"/>
            </a:endParaRPr>
          </a:p>
        </p:txBody>
      </p:sp>
      <p:sp>
        <p:nvSpPr>
          <p:cNvPr id="1649" name="Google Shape;1649;p124"/>
          <p:cNvSpPr txBox="1"/>
          <p:nvPr/>
        </p:nvSpPr>
        <p:spPr>
          <a:xfrm>
            <a:off x="2002300" y="1707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(1.2, 2)</a:t>
            </a:r>
            <a:endParaRPr sz="800">
              <a:latin typeface="Calibri"/>
              <a:ea typeface="Calibri"/>
              <a:cs typeface="Calibri"/>
              <a:sym typeface="Calibri"/>
            </a:endParaRPr>
          </a:p>
        </p:txBody>
      </p:sp>
      <p:sp>
        <p:nvSpPr>
          <p:cNvPr id="1650" name="Google Shape;1650;p124"/>
          <p:cNvSpPr txBox="1"/>
          <p:nvPr/>
        </p:nvSpPr>
        <p:spPr>
          <a:xfrm>
            <a:off x="3297700" y="3612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(2.5, 0)</a:t>
            </a:r>
            <a:endParaRPr sz="800">
              <a:latin typeface="Calibri"/>
              <a:ea typeface="Calibri"/>
              <a:cs typeface="Calibri"/>
              <a:sym typeface="Calibri"/>
            </a:endParaRPr>
          </a:p>
        </p:txBody>
      </p:sp>
      <p:sp>
        <p:nvSpPr>
          <p:cNvPr id="1651" name="Google Shape;1651;p124"/>
          <p:cNvSpPr txBox="1"/>
          <p:nvPr/>
        </p:nvSpPr>
        <p:spPr>
          <a:xfrm>
            <a:off x="4212100" y="2317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(4, 1.5)</a:t>
            </a:r>
            <a:endParaRPr sz="800">
              <a:latin typeface="Calibri"/>
              <a:ea typeface="Calibri"/>
              <a:cs typeface="Calibri"/>
              <a:sym typeface="Calibri"/>
            </a:endParaRPr>
          </a:p>
        </p:txBody>
      </p:sp>
      <p:sp>
        <p:nvSpPr>
          <p:cNvPr id="1652" name="Google Shape;1652;p124"/>
          <p:cNvSpPr txBox="1"/>
          <p:nvPr/>
        </p:nvSpPr>
        <p:spPr>
          <a:xfrm>
            <a:off x="3526300" y="1174450"/>
            <a:ext cx="6858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(3.2, 2.5)</a:t>
            </a:r>
            <a:endParaRPr sz="800">
              <a:latin typeface="Calibri"/>
              <a:ea typeface="Calibri"/>
              <a:cs typeface="Calibri"/>
              <a:sym typeface="Calibri"/>
            </a:endParaRPr>
          </a:p>
        </p:txBody>
      </p:sp>
      <p:sp>
        <p:nvSpPr>
          <p:cNvPr id="1653" name="Google Shape;1653;p124"/>
          <p:cNvSpPr/>
          <p:nvPr/>
        </p:nvSpPr>
        <p:spPr>
          <a:xfrm>
            <a:off x="6172825" y="19808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Join Clusters</a:t>
            </a:r>
            <a:endParaRPr>
              <a:latin typeface="Cambria"/>
              <a:ea typeface="Cambria"/>
              <a:cs typeface="Cambria"/>
              <a:sym typeface="Cambria"/>
            </a:endParaRPr>
          </a:p>
        </p:txBody>
      </p:sp>
      <p:sp>
        <p:nvSpPr>
          <p:cNvPr id="1654" name="Google Shape;1654;p124"/>
          <p:cNvSpPr/>
          <p:nvPr/>
        </p:nvSpPr>
        <p:spPr>
          <a:xfrm>
            <a:off x="6083625" y="4626675"/>
            <a:ext cx="65400" cy="969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6485175" y="4626675"/>
            <a:ext cx="65400" cy="9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7287250" y="4626675"/>
            <a:ext cx="65400" cy="969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7692700" y="4626675"/>
            <a:ext cx="65400" cy="969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6886725" y="4626675"/>
            <a:ext cx="65400" cy="969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9" name="Google Shape;1659;p124"/>
          <p:cNvCxnSpPr/>
          <p:nvPr/>
        </p:nvCxnSpPr>
        <p:spPr>
          <a:xfrm rot="10800000">
            <a:off x="61149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60" name="Google Shape;1660;p124"/>
          <p:cNvCxnSpPr/>
          <p:nvPr/>
        </p:nvCxnSpPr>
        <p:spPr>
          <a:xfrm rot="10800000">
            <a:off x="65165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61" name="Google Shape;1661;p124"/>
          <p:cNvCxnSpPr/>
          <p:nvPr/>
        </p:nvCxnSpPr>
        <p:spPr>
          <a:xfrm>
            <a:off x="6117675" y="4354650"/>
            <a:ext cx="402900" cy="0"/>
          </a:xfrm>
          <a:prstGeom prst="straightConnector1">
            <a:avLst/>
          </a:prstGeom>
          <a:noFill/>
          <a:ln w="9525" cap="flat" cmpd="sng">
            <a:solidFill>
              <a:schemeClr val="dk2"/>
            </a:solidFill>
            <a:prstDash val="solid"/>
            <a:round/>
            <a:headEnd type="none" w="med" len="med"/>
            <a:tailEnd type="none" w="med" len="med"/>
          </a:ln>
        </p:spPr>
      </p:cxnSp>
      <p:sp>
        <p:nvSpPr>
          <p:cNvPr id="1662" name="Google Shape;1662;p124"/>
          <p:cNvSpPr/>
          <p:nvPr/>
        </p:nvSpPr>
        <p:spPr>
          <a:xfrm>
            <a:off x="2073400" y="2467075"/>
            <a:ext cx="133500" cy="2253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txBox="1"/>
          <p:nvPr/>
        </p:nvSpPr>
        <p:spPr>
          <a:xfrm>
            <a:off x="1545100" y="2393650"/>
            <a:ext cx="5835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(1.1, 1.5)</a:t>
            </a:r>
            <a:endParaRPr sz="800">
              <a:latin typeface="Calibri"/>
              <a:ea typeface="Calibri"/>
              <a:cs typeface="Calibri"/>
              <a:sym typeface="Calibri"/>
            </a:endParaRPr>
          </a:p>
        </p:txBody>
      </p:sp>
      <p:cxnSp>
        <p:nvCxnSpPr>
          <p:cNvPr id="1664" name="Google Shape;1664;p124"/>
          <p:cNvCxnSpPr/>
          <p:nvPr/>
        </p:nvCxnSpPr>
        <p:spPr>
          <a:xfrm rot="10800000">
            <a:off x="73341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65" name="Google Shape;1665;p124"/>
          <p:cNvCxnSpPr/>
          <p:nvPr/>
        </p:nvCxnSpPr>
        <p:spPr>
          <a:xfrm rot="10800000">
            <a:off x="77357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66" name="Google Shape;1666;p124"/>
          <p:cNvCxnSpPr/>
          <p:nvPr/>
        </p:nvCxnSpPr>
        <p:spPr>
          <a:xfrm>
            <a:off x="7336875" y="4354650"/>
            <a:ext cx="4029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7446592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sp>
        <p:nvSpPr>
          <p:cNvPr id="1671" name="Google Shape;1671;p125"/>
          <p:cNvSpPr/>
          <p:nvPr/>
        </p:nvSpPr>
        <p:spPr>
          <a:xfrm rot="-1447305">
            <a:off x="3363468" y="1094181"/>
            <a:ext cx="1227375" cy="193963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5"/>
          <p:cNvSpPr/>
          <p:nvPr/>
        </p:nvSpPr>
        <p:spPr>
          <a:xfrm>
            <a:off x="1545100" y="1581450"/>
            <a:ext cx="1087500" cy="1939500"/>
          </a:xfrm>
          <a:prstGeom prst="ellipse">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25"/>
          <p:cNvSpPr/>
          <p:nvPr/>
        </p:nvSpPr>
        <p:spPr>
          <a:xfrm>
            <a:off x="2206900" y="2080525"/>
            <a:ext cx="133500" cy="1602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25"/>
          <p:cNvSpPr/>
          <p:nvPr/>
        </p:nvSpPr>
        <p:spPr>
          <a:xfrm>
            <a:off x="2054500" y="2918725"/>
            <a:ext cx="133500" cy="16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25"/>
          <p:cNvSpPr/>
          <p:nvPr/>
        </p:nvSpPr>
        <p:spPr>
          <a:xfrm>
            <a:off x="4035700" y="2385325"/>
            <a:ext cx="133500" cy="16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5"/>
          <p:cNvSpPr/>
          <p:nvPr/>
        </p:nvSpPr>
        <p:spPr>
          <a:xfrm>
            <a:off x="3730900" y="1547125"/>
            <a:ext cx="133500" cy="1602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5"/>
          <p:cNvSpPr/>
          <p:nvPr/>
        </p:nvSpPr>
        <p:spPr>
          <a:xfrm>
            <a:off x="3426100" y="3452125"/>
            <a:ext cx="133500" cy="1602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5"/>
          <p:cNvSpPr txBox="1"/>
          <p:nvPr/>
        </p:nvSpPr>
        <p:spPr>
          <a:xfrm>
            <a:off x="1545100" y="2774650"/>
            <a:ext cx="5073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(1, 1)</a:t>
            </a:r>
            <a:endParaRPr sz="800">
              <a:latin typeface="Calibri"/>
              <a:ea typeface="Calibri"/>
              <a:cs typeface="Calibri"/>
              <a:sym typeface="Calibri"/>
            </a:endParaRPr>
          </a:p>
        </p:txBody>
      </p:sp>
      <p:sp>
        <p:nvSpPr>
          <p:cNvPr id="1679" name="Google Shape;1679;p125"/>
          <p:cNvSpPr txBox="1"/>
          <p:nvPr/>
        </p:nvSpPr>
        <p:spPr>
          <a:xfrm>
            <a:off x="2002300" y="1707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(1.2, 2)</a:t>
            </a:r>
            <a:endParaRPr sz="800">
              <a:latin typeface="Calibri"/>
              <a:ea typeface="Calibri"/>
              <a:cs typeface="Calibri"/>
              <a:sym typeface="Calibri"/>
            </a:endParaRPr>
          </a:p>
        </p:txBody>
      </p:sp>
      <p:sp>
        <p:nvSpPr>
          <p:cNvPr id="1680" name="Google Shape;1680;p125"/>
          <p:cNvSpPr txBox="1"/>
          <p:nvPr/>
        </p:nvSpPr>
        <p:spPr>
          <a:xfrm>
            <a:off x="3297700" y="3612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(2.5, 0)</a:t>
            </a:r>
            <a:endParaRPr sz="800">
              <a:latin typeface="Calibri"/>
              <a:ea typeface="Calibri"/>
              <a:cs typeface="Calibri"/>
              <a:sym typeface="Calibri"/>
            </a:endParaRPr>
          </a:p>
        </p:txBody>
      </p:sp>
      <p:sp>
        <p:nvSpPr>
          <p:cNvPr id="1681" name="Google Shape;1681;p125"/>
          <p:cNvSpPr txBox="1"/>
          <p:nvPr/>
        </p:nvSpPr>
        <p:spPr>
          <a:xfrm>
            <a:off x="4212100" y="2317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(4, 1.5)</a:t>
            </a:r>
            <a:endParaRPr sz="800">
              <a:latin typeface="Calibri"/>
              <a:ea typeface="Calibri"/>
              <a:cs typeface="Calibri"/>
              <a:sym typeface="Calibri"/>
            </a:endParaRPr>
          </a:p>
        </p:txBody>
      </p:sp>
      <p:sp>
        <p:nvSpPr>
          <p:cNvPr id="1682" name="Google Shape;1682;p125"/>
          <p:cNvSpPr txBox="1"/>
          <p:nvPr/>
        </p:nvSpPr>
        <p:spPr>
          <a:xfrm>
            <a:off x="3526300" y="1174450"/>
            <a:ext cx="6858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(3.2, 2.5)</a:t>
            </a:r>
            <a:endParaRPr sz="800">
              <a:latin typeface="Calibri"/>
              <a:ea typeface="Calibri"/>
              <a:cs typeface="Calibri"/>
              <a:sym typeface="Calibri"/>
            </a:endParaRPr>
          </a:p>
        </p:txBody>
      </p:sp>
      <p:sp>
        <p:nvSpPr>
          <p:cNvPr id="1683" name="Google Shape;1683;p125"/>
          <p:cNvSpPr/>
          <p:nvPr/>
        </p:nvSpPr>
        <p:spPr>
          <a:xfrm>
            <a:off x="6172825" y="19808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Identify Centroid</a:t>
            </a:r>
            <a:endParaRPr>
              <a:latin typeface="Cambria"/>
              <a:ea typeface="Cambria"/>
              <a:cs typeface="Cambria"/>
              <a:sym typeface="Cambria"/>
            </a:endParaRPr>
          </a:p>
        </p:txBody>
      </p:sp>
      <p:sp>
        <p:nvSpPr>
          <p:cNvPr id="1684" name="Google Shape;1684;p125"/>
          <p:cNvSpPr/>
          <p:nvPr/>
        </p:nvSpPr>
        <p:spPr>
          <a:xfrm>
            <a:off x="6083625" y="4626675"/>
            <a:ext cx="65400" cy="969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5"/>
          <p:cNvSpPr/>
          <p:nvPr/>
        </p:nvSpPr>
        <p:spPr>
          <a:xfrm>
            <a:off x="6485175" y="4626675"/>
            <a:ext cx="65400" cy="9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5"/>
          <p:cNvSpPr/>
          <p:nvPr/>
        </p:nvSpPr>
        <p:spPr>
          <a:xfrm>
            <a:off x="7287250" y="4626675"/>
            <a:ext cx="65400" cy="969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25"/>
          <p:cNvSpPr/>
          <p:nvPr/>
        </p:nvSpPr>
        <p:spPr>
          <a:xfrm>
            <a:off x="7692700" y="4626675"/>
            <a:ext cx="65400" cy="969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25"/>
          <p:cNvSpPr/>
          <p:nvPr/>
        </p:nvSpPr>
        <p:spPr>
          <a:xfrm>
            <a:off x="6886725" y="4626675"/>
            <a:ext cx="65400" cy="969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9" name="Google Shape;1689;p125"/>
          <p:cNvCxnSpPr/>
          <p:nvPr/>
        </p:nvCxnSpPr>
        <p:spPr>
          <a:xfrm rot="10800000">
            <a:off x="61149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90" name="Google Shape;1690;p125"/>
          <p:cNvCxnSpPr/>
          <p:nvPr/>
        </p:nvCxnSpPr>
        <p:spPr>
          <a:xfrm rot="10800000">
            <a:off x="65165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91" name="Google Shape;1691;p125"/>
          <p:cNvCxnSpPr/>
          <p:nvPr/>
        </p:nvCxnSpPr>
        <p:spPr>
          <a:xfrm>
            <a:off x="6117675" y="4354650"/>
            <a:ext cx="402900" cy="0"/>
          </a:xfrm>
          <a:prstGeom prst="straightConnector1">
            <a:avLst/>
          </a:prstGeom>
          <a:noFill/>
          <a:ln w="9525" cap="flat" cmpd="sng">
            <a:solidFill>
              <a:schemeClr val="dk2"/>
            </a:solidFill>
            <a:prstDash val="solid"/>
            <a:round/>
            <a:headEnd type="none" w="med" len="med"/>
            <a:tailEnd type="none" w="med" len="med"/>
          </a:ln>
        </p:spPr>
      </p:cxnSp>
      <p:sp>
        <p:nvSpPr>
          <p:cNvPr id="1692" name="Google Shape;1692;p125"/>
          <p:cNvSpPr/>
          <p:nvPr/>
        </p:nvSpPr>
        <p:spPr>
          <a:xfrm>
            <a:off x="2073400" y="2467075"/>
            <a:ext cx="133500" cy="2253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5"/>
          <p:cNvSpPr txBox="1"/>
          <p:nvPr/>
        </p:nvSpPr>
        <p:spPr>
          <a:xfrm>
            <a:off x="1545100" y="2393650"/>
            <a:ext cx="5835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(1.1, 1.5)</a:t>
            </a:r>
            <a:endParaRPr sz="800">
              <a:latin typeface="Calibri"/>
              <a:ea typeface="Calibri"/>
              <a:cs typeface="Calibri"/>
              <a:sym typeface="Calibri"/>
            </a:endParaRPr>
          </a:p>
        </p:txBody>
      </p:sp>
      <p:cxnSp>
        <p:nvCxnSpPr>
          <p:cNvPr id="1694" name="Google Shape;1694;p125"/>
          <p:cNvCxnSpPr/>
          <p:nvPr/>
        </p:nvCxnSpPr>
        <p:spPr>
          <a:xfrm rot="10800000">
            <a:off x="73341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95" name="Google Shape;1695;p125"/>
          <p:cNvCxnSpPr/>
          <p:nvPr/>
        </p:nvCxnSpPr>
        <p:spPr>
          <a:xfrm rot="10800000">
            <a:off x="77357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125"/>
          <p:cNvCxnSpPr/>
          <p:nvPr/>
        </p:nvCxnSpPr>
        <p:spPr>
          <a:xfrm>
            <a:off x="7336875" y="4354650"/>
            <a:ext cx="402900" cy="0"/>
          </a:xfrm>
          <a:prstGeom prst="straightConnector1">
            <a:avLst/>
          </a:prstGeom>
          <a:noFill/>
          <a:ln w="9525" cap="flat" cmpd="sng">
            <a:solidFill>
              <a:schemeClr val="dk2"/>
            </a:solidFill>
            <a:prstDash val="solid"/>
            <a:round/>
            <a:headEnd type="none" w="med" len="med"/>
            <a:tailEnd type="none" w="med" len="med"/>
          </a:ln>
        </p:spPr>
      </p:cxnSp>
      <p:sp>
        <p:nvSpPr>
          <p:cNvPr id="1697" name="Google Shape;1697;p125"/>
          <p:cNvSpPr/>
          <p:nvPr/>
        </p:nvSpPr>
        <p:spPr>
          <a:xfrm>
            <a:off x="3864400" y="1951350"/>
            <a:ext cx="133500" cy="2253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5"/>
          <p:cNvSpPr txBox="1"/>
          <p:nvPr/>
        </p:nvSpPr>
        <p:spPr>
          <a:xfrm>
            <a:off x="3983500" y="1860250"/>
            <a:ext cx="5835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(3.6, 2.0)</a:t>
            </a:r>
            <a:endParaRPr sz="800">
              <a:latin typeface="Calibri"/>
              <a:ea typeface="Calibri"/>
              <a:cs typeface="Calibri"/>
              <a:sym typeface="Calibri"/>
            </a:endParaRPr>
          </a:p>
        </p:txBody>
      </p:sp>
    </p:spTree>
    <p:extLst>
      <p:ext uri="{BB962C8B-B14F-4D97-AF65-F5344CB8AC3E}">
        <p14:creationId xmlns:p14="http://schemas.microsoft.com/office/powerpoint/2010/main" val="18638774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126"/>
          <p:cNvSpPr/>
          <p:nvPr/>
        </p:nvSpPr>
        <p:spPr>
          <a:xfrm rot="-1447305">
            <a:off x="3363468" y="1094181"/>
            <a:ext cx="1227375" cy="193963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26"/>
          <p:cNvSpPr/>
          <p:nvPr/>
        </p:nvSpPr>
        <p:spPr>
          <a:xfrm>
            <a:off x="1545100" y="1581450"/>
            <a:ext cx="1087500" cy="1939500"/>
          </a:xfrm>
          <a:prstGeom prst="ellipse">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6"/>
          <p:cNvSpPr/>
          <p:nvPr/>
        </p:nvSpPr>
        <p:spPr>
          <a:xfrm>
            <a:off x="2206900" y="2080525"/>
            <a:ext cx="133500" cy="1602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6"/>
          <p:cNvSpPr/>
          <p:nvPr/>
        </p:nvSpPr>
        <p:spPr>
          <a:xfrm>
            <a:off x="2054500" y="2918725"/>
            <a:ext cx="133500" cy="16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26"/>
          <p:cNvSpPr/>
          <p:nvPr/>
        </p:nvSpPr>
        <p:spPr>
          <a:xfrm>
            <a:off x="4035700" y="2385325"/>
            <a:ext cx="133500" cy="16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26"/>
          <p:cNvSpPr/>
          <p:nvPr/>
        </p:nvSpPr>
        <p:spPr>
          <a:xfrm>
            <a:off x="3730900" y="1547125"/>
            <a:ext cx="133500" cy="1602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6"/>
          <p:cNvSpPr/>
          <p:nvPr/>
        </p:nvSpPr>
        <p:spPr>
          <a:xfrm>
            <a:off x="3426100" y="3452125"/>
            <a:ext cx="133500" cy="1602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6"/>
          <p:cNvSpPr txBox="1"/>
          <p:nvPr/>
        </p:nvSpPr>
        <p:spPr>
          <a:xfrm>
            <a:off x="1545100" y="2774650"/>
            <a:ext cx="5073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(1, 1)</a:t>
            </a:r>
            <a:endParaRPr sz="800">
              <a:latin typeface="Calibri"/>
              <a:ea typeface="Calibri"/>
              <a:cs typeface="Calibri"/>
              <a:sym typeface="Calibri"/>
            </a:endParaRPr>
          </a:p>
        </p:txBody>
      </p:sp>
      <p:sp>
        <p:nvSpPr>
          <p:cNvPr id="1711" name="Google Shape;1711;p126"/>
          <p:cNvSpPr txBox="1"/>
          <p:nvPr/>
        </p:nvSpPr>
        <p:spPr>
          <a:xfrm>
            <a:off x="2002300" y="1707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(1.2, 2)</a:t>
            </a:r>
            <a:endParaRPr sz="800">
              <a:latin typeface="Calibri"/>
              <a:ea typeface="Calibri"/>
              <a:cs typeface="Calibri"/>
              <a:sym typeface="Calibri"/>
            </a:endParaRPr>
          </a:p>
        </p:txBody>
      </p:sp>
      <p:sp>
        <p:nvSpPr>
          <p:cNvPr id="1712" name="Google Shape;1712;p126"/>
          <p:cNvSpPr txBox="1"/>
          <p:nvPr/>
        </p:nvSpPr>
        <p:spPr>
          <a:xfrm>
            <a:off x="3297700" y="3612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(2.5, 0)</a:t>
            </a:r>
            <a:endParaRPr sz="800">
              <a:latin typeface="Calibri"/>
              <a:ea typeface="Calibri"/>
              <a:cs typeface="Calibri"/>
              <a:sym typeface="Calibri"/>
            </a:endParaRPr>
          </a:p>
        </p:txBody>
      </p:sp>
      <p:sp>
        <p:nvSpPr>
          <p:cNvPr id="1713" name="Google Shape;1713;p126"/>
          <p:cNvSpPr txBox="1"/>
          <p:nvPr/>
        </p:nvSpPr>
        <p:spPr>
          <a:xfrm>
            <a:off x="4212100" y="2317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(4, 1.5)</a:t>
            </a:r>
            <a:endParaRPr sz="800">
              <a:latin typeface="Calibri"/>
              <a:ea typeface="Calibri"/>
              <a:cs typeface="Calibri"/>
              <a:sym typeface="Calibri"/>
            </a:endParaRPr>
          </a:p>
        </p:txBody>
      </p:sp>
      <p:sp>
        <p:nvSpPr>
          <p:cNvPr id="1714" name="Google Shape;1714;p126"/>
          <p:cNvSpPr txBox="1"/>
          <p:nvPr/>
        </p:nvSpPr>
        <p:spPr>
          <a:xfrm>
            <a:off x="3526300" y="1174450"/>
            <a:ext cx="6858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(3.2, 2.5)</a:t>
            </a:r>
            <a:endParaRPr sz="800">
              <a:latin typeface="Calibri"/>
              <a:ea typeface="Calibri"/>
              <a:cs typeface="Calibri"/>
              <a:sym typeface="Calibri"/>
            </a:endParaRPr>
          </a:p>
        </p:txBody>
      </p:sp>
      <p:sp>
        <p:nvSpPr>
          <p:cNvPr id="1715" name="Google Shape;1715;p126"/>
          <p:cNvSpPr/>
          <p:nvPr/>
        </p:nvSpPr>
        <p:spPr>
          <a:xfrm>
            <a:off x="6172825" y="19808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Measure Distance between Clusters</a:t>
            </a:r>
            <a:endParaRPr>
              <a:latin typeface="Cambria"/>
              <a:ea typeface="Cambria"/>
              <a:cs typeface="Cambria"/>
              <a:sym typeface="Cambria"/>
            </a:endParaRPr>
          </a:p>
        </p:txBody>
      </p:sp>
      <p:sp>
        <p:nvSpPr>
          <p:cNvPr id="1716" name="Google Shape;1716;p126"/>
          <p:cNvSpPr/>
          <p:nvPr/>
        </p:nvSpPr>
        <p:spPr>
          <a:xfrm>
            <a:off x="6083625" y="4626675"/>
            <a:ext cx="65400" cy="969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26"/>
          <p:cNvSpPr/>
          <p:nvPr/>
        </p:nvSpPr>
        <p:spPr>
          <a:xfrm>
            <a:off x="6485175" y="4626675"/>
            <a:ext cx="65400" cy="9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6"/>
          <p:cNvSpPr/>
          <p:nvPr/>
        </p:nvSpPr>
        <p:spPr>
          <a:xfrm>
            <a:off x="7287250" y="4626675"/>
            <a:ext cx="65400" cy="969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26"/>
          <p:cNvSpPr/>
          <p:nvPr/>
        </p:nvSpPr>
        <p:spPr>
          <a:xfrm>
            <a:off x="7692700" y="4626675"/>
            <a:ext cx="65400" cy="969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26"/>
          <p:cNvSpPr/>
          <p:nvPr/>
        </p:nvSpPr>
        <p:spPr>
          <a:xfrm>
            <a:off x="6886725" y="4626675"/>
            <a:ext cx="65400" cy="969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1" name="Google Shape;1721;p126"/>
          <p:cNvCxnSpPr/>
          <p:nvPr/>
        </p:nvCxnSpPr>
        <p:spPr>
          <a:xfrm rot="10800000">
            <a:off x="61149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22" name="Google Shape;1722;p126"/>
          <p:cNvCxnSpPr/>
          <p:nvPr/>
        </p:nvCxnSpPr>
        <p:spPr>
          <a:xfrm rot="10800000">
            <a:off x="65165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23" name="Google Shape;1723;p126"/>
          <p:cNvCxnSpPr/>
          <p:nvPr/>
        </p:nvCxnSpPr>
        <p:spPr>
          <a:xfrm>
            <a:off x="6117675" y="4354650"/>
            <a:ext cx="402900" cy="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126"/>
          <p:cNvSpPr/>
          <p:nvPr/>
        </p:nvSpPr>
        <p:spPr>
          <a:xfrm>
            <a:off x="2073400" y="2467075"/>
            <a:ext cx="133500" cy="2253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6"/>
          <p:cNvSpPr txBox="1"/>
          <p:nvPr/>
        </p:nvSpPr>
        <p:spPr>
          <a:xfrm>
            <a:off x="1468900" y="2393650"/>
            <a:ext cx="5835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(1.1, 1.5)</a:t>
            </a:r>
            <a:endParaRPr sz="800">
              <a:latin typeface="Calibri"/>
              <a:ea typeface="Calibri"/>
              <a:cs typeface="Calibri"/>
              <a:sym typeface="Calibri"/>
            </a:endParaRPr>
          </a:p>
        </p:txBody>
      </p:sp>
      <p:cxnSp>
        <p:nvCxnSpPr>
          <p:cNvPr id="1726" name="Google Shape;1726;p126"/>
          <p:cNvCxnSpPr/>
          <p:nvPr/>
        </p:nvCxnSpPr>
        <p:spPr>
          <a:xfrm rot="10800000">
            <a:off x="73341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27" name="Google Shape;1727;p126"/>
          <p:cNvCxnSpPr/>
          <p:nvPr/>
        </p:nvCxnSpPr>
        <p:spPr>
          <a:xfrm rot="10800000">
            <a:off x="77357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28" name="Google Shape;1728;p126"/>
          <p:cNvCxnSpPr/>
          <p:nvPr/>
        </p:nvCxnSpPr>
        <p:spPr>
          <a:xfrm>
            <a:off x="7336875" y="4354650"/>
            <a:ext cx="402900" cy="0"/>
          </a:xfrm>
          <a:prstGeom prst="straightConnector1">
            <a:avLst/>
          </a:prstGeom>
          <a:noFill/>
          <a:ln w="9525" cap="flat" cmpd="sng">
            <a:solidFill>
              <a:schemeClr val="dk2"/>
            </a:solidFill>
            <a:prstDash val="solid"/>
            <a:round/>
            <a:headEnd type="none" w="med" len="med"/>
            <a:tailEnd type="none" w="med" len="med"/>
          </a:ln>
        </p:spPr>
      </p:cxnSp>
      <p:sp>
        <p:nvSpPr>
          <p:cNvPr id="1729" name="Google Shape;1729;p126"/>
          <p:cNvSpPr/>
          <p:nvPr/>
        </p:nvSpPr>
        <p:spPr>
          <a:xfrm>
            <a:off x="3864400" y="1951350"/>
            <a:ext cx="133500" cy="2253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6"/>
          <p:cNvSpPr txBox="1"/>
          <p:nvPr/>
        </p:nvSpPr>
        <p:spPr>
          <a:xfrm>
            <a:off x="3983500" y="1860250"/>
            <a:ext cx="5835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(3.6, 2.0)</a:t>
            </a:r>
            <a:endParaRPr sz="800">
              <a:latin typeface="Calibri"/>
              <a:ea typeface="Calibri"/>
              <a:cs typeface="Calibri"/>
              <a:sym typeface="Calibri"/>
            </a:endParaRPr>
          </a:p>
        </p:txBody>
      </p:sp>
      <p:cxnSp>
        <p:nvCxnSpPr>
          <p:cNvPr id="1731" name="Google Shape;1731;p126"/>
          <p:cNvCxnSpPr>
            <a:stCxn id="1709" idx="1"/>
            <a:endCxn id="1724" idx="2"/>
          </p:cNvCxnSpPr>
          <p:nvPr/>
        </p:nvCxnSpPr>
        <p:spPr>
          <a:xfrm rot="10800000">
            <a:off x="2174851" y="2638286"/>
            <a:ext cx="1270800" cy="837300"/>
          </a:xfrm>
          <a:prstGeom prst="straightConnector1">
            <a:avLst/>
          </a:prstGeom>
          <a:noFill/>
          <a:ln w="9525" cap="flat" cmpd="sng">
            <a:solidFill>
              <a:schemeClr val="dk2"/>
            </a:solidFill>
            <a:prstDash val="solid"/>
            <a:round/>
            <a:headEnd type="none" w="med" len="med"/>
            <a:tailEnd type="none" w="med" len="med"/>
          </a:ln>
        </p:spPr>
      </p:cxnSp>
      <p:sp>
        <p:nvSpPr>
          <p:cNvPr id="1732" name="Google Shape;1732;p126"/>
          <p:cNvSpPr txBox="1"/>
          <p:nvPr/>
        </p:nvSpPr>
        <p:spPr>
          <a:xfrm rot="1733011">
            <a:off x="2714170" y="2850862"/>
            <a:ext cx="507421" cy="3042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Calibri"/>
                <a:ea typeface="Calibri"/>
                <a:cs typeface="Calibri"/>
                <a:sym typeface="Calibri"/>
              </a:rPr>
              <a:t>2.15</a:t>
            </a:r>
            <a:endParaRPr sz="800" b="1">
              <a:latin typeface="Calibri"/>
              <a:ea typeface="Calibri"/>
              <a:cs typeface="Calibri"/>
              <a:sym typeface="Calibri"/>
            </a:endParaRPr>
          </a:p>
        </p:txBody>
      </p:sp>
      <p:cxnSp>
        <p:nvCxnSpPr>
          <p:cNvPr id="1733" name="Google Shape;1733;p126"/>
          <p:cNvCxnSpPr>
            <a:stCxn id="1709" idx="7"/>
            <a:endCxn id="1729" idx="3"/>
          </p:cNvCxnSpPr>
          <p:nvPr/>
        </p:nvCxnSpPr>
        <p:spPr>
          <a:xfrm rot="10800000" flipH="1">
            <a:off x="3540049" y="2122586"/>
            <a:ext cx="356400" cy="1353000"/>
          </a:xfrm>
          <a:prstGeom prst="straightConnector1">
            <a:avLst/>
          </a:prstGeom>
          <a:noFill/>
          <a:ln w="9525" cap="flat" cmpd="sng">
            <a:solidFill>
              <a:schemeClr val="dk2"/>
            </a:solidFill>
            <a:prstDash val="solid"/>
            <a:round/>
            <a:headEnd type="none" w="med" len="med"/>
            <a:tailEnd type="none" w="med" len="med"/>
          </a:ln>
        </p:spPr>
      </p:cxnSp>
      <p:sp>
        <p:nvSpPr>
          <p:cNvPr id="1734" name="Google Shape;1734;p126"/>
          <p:cNvSpPr txBox="1"/>
          <p:nvPr/>
        </p:nvSpPr>
        <p:spPr>
          <a:xfrm>
            <a:off x="3628600" y="29270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Calibri"/>
                <a:ea typeface="Calibri"/>
                <a:cs typeface="Calibri"/>
                <a:sym typeface="Calibri"/>
              </a:rPr>
              <a:t>2.28</a:t>
            </a:r>
            <a:endParaRPr sz="800" b="1">
              <a:latin typeface="Calibri"/>
              <a:ea typeface="Calibri"/>
              <a:cs typeface="Calibri"/>
              <a:sym typeface="Calibri"/>
            </a:endParaRPr>
          </a:p>
        </p:txBody>
      </p:sp>
      <p:cxnSp>
        <p:nvCxnSpPr>
          <p:cNvPr id="1735" name="Google Shape;1735;p126"/>
          <p:cNvCxnSpPr>
            <a:stCxn id="1724" idx="1"/>
            <a:endCxn id="1729" idx="3"/>
          </p:cNvCxnSpPr>
          <p:nvPr/>
        </p:nvCxnSpPr>
        <p:spPr>
          <a:xfrm rot="10800000" flipH="1">
            <a:off x="2174837" y="2122486"/>
            <a:ext cx="1721700" cy="398700"/>
          </a:xfrm>
          <a:prstGeom prst="straightConnector1">
            <a:avLst/>
          </a:prstGeom>
          <a:noFill/>
          <a:ln w="9525" cap="flat" cmpd="sng">
            <a:solidFill>
              <a:schemeClr val="dk2"/>
            </a:solidFill>
            <a:prstDash val="solid"/>
            <a:round/>
            <a:headEnd type="none" w="med" len="med"/>
            <a:tailEnd type="none" w="med" len="med"/>
          </a:ln>
        </p:spPr>
      </p:cxnSp>
      <p:sp>
        <p:nvSpPr>
          <p:cNvPr id="1736" name="Google Shape;1736;p126"/>
          <p:cNvSpPr txBox="1"/>
          <p:nvPr/>
        </p:nvSpPr>
        <p:spPr>
          <a:xfrm rot="-538992">
            <a:off x="2790378" y="2012598"/>
            <a:ext cx="507221" cy="30431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latin typeface="Calibri"/>
                <a:ea typeface="Calibri"/>
                <a:cs typeface="Calibri"/>
                <a:sym typeface="Calibri"/>
              </a:rPr>
              <a:t>2.55</a:t>
            </a:r>
            <a:endParaRPr sz="800" b="1">
              <a:latin typeface="Calibri"/>
              <a:ea typeface="Calibri"/>
              <a:cs typeface="Calibri"/>
              <a:sym typeface="Calibri"/>
            </a:endParaRPr>
          </a:p>
        </p:txBody>
      </p:sp>
    </p:spTree>
    <p:extLst>
      <p:ext uri="{BB962C8B-B14F-4D97-AF65-F5344CB8AC3E}">
        <p14:creationId xmlns:p14="http://schemas.microsoft.com/office/powerpoint/2010/main" val="370865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1"/>
                                        </p:tgtEl>
                                        <p:attrNameLst>
                                          <p:attrName>style.visibility</p:attrName>
                                        </p:attrNameLst>
                                      </p:cBhvr>
                                      <p:to>
                                        <p:strVal val="visible"/>
                                      </p:to>
                                    </p:set>
                                    <p:animEffect transition="in" filter="fade">
                                      <p:cBhvr>
                                        <p:cTn id="7" dur="1000"/>
                                        <p:tgtEl>
                                          <p:spTgt spid="1731"/>
                                        </p:tgtEl>
                                      </p:cBhvr>
                                    </p:animEffect>
                                  </p:childTnLst>
                                </p:cTn>
                              </p:par>
                              <p:par>
                                <p:cTn id="8" presetID="10" presetClass="entr" presetSubtype="0" fill="hold" nodeType="withEffect">
                                  <p:stCondLst>
                                    <p:cond delay="0"/>
                                  </p:stCondLst>
                                  <p:childTnLst>
                                    <p:set>
                                      <p:cBhvr>
                                        <p:cTn id="9" dur="1" fill="hold">
                                          <p:stCondLst>
                                            <p:cond delay="0"/>
                                          </p:stCondLst>
                                        </p:cTn>
                                        <p:tgtEl>
                                          <p:spTgt spid="1732"/>
                                        </p:tgtEl>
                                        <p:attrNameLst>
                                          <p:attrName>style.visibility</p:attrName>
                                        </p:attrNameLst>
                                      </p:cBhvr>
                                      <p:to>
                                        <p:strVal val="visible"/>
                                      </p:to>
                                    </p:set>
                                    <p:animEffect transition="in" filter="fade">
                                      <p:cBhvr>
                                        <p:cTn id="10" dur="1000"/>
                                        <p:tgtEl>
                                          <p:spTgt spid="1732"/>
                                        </p:tgtEl>
                                      </p:cBhvr>
                                    </p:animEffect>
                                  </p:childTnLst>
                                </p:cTn>
                              </p:par>
                              <p:par>
                                <p:cTn id="11" presetID="10" presetClass="entr" presetSubtype="0" fill="hold" nodeType="withEffect">
                                  <p:stCondLst>
                                    <p:cond delay="0"/>
                                  </p:stCondLst>
                                  <p:childTnLst>
                                    <p:set>
                                      <p:cBhvr>
                                        <p:cTn id="12" dur="1" fill="hold">
                                          <p:stCondLst>
                                            <p:cond delay="0"/>
                                          </p:stCondLst>
                                        </p:cTn>
                                        <p:tgtEl>
                                          <p:spTgt spid="1733"/>
                                        </p:tgtEl>
                                        <p:attrNameLst>
                                          <p:attrName>style.visibility</p:attrName>
                                        </p:attrNameLst>
                                      </p:cBhvr>
                                      <p:to>
                                        <p:strVal val="visible"/>
                                      </p:to>
                                    </p:set>
                                    <p:animEffect transition="in" filter="fade">
                                      <p:cBhvr>
                                        <p:cTn id="13" dur="1000"/>
                                        <p:tgtEl>
                                          <p:spTgt spid="1733"/>
                                        </p:tgtEl>
                                      </p:cBhvr>
                                    </p:animEffect>
                                  </p:childTnLst>
                                </p:cTn>
                              </p:par>
                              <p:par>
                                <p:cTn id="14" presetID="10" presetClass="entr" presetSubtype="0" fill="hold" nodeType="withEffect">
                                  <p:stCondLst>
                                    <p:cond delay="0"/>
                                  </p:stCondLst>
                                  <p:childTnLst>
                                    <p:set>
                                      <p:cBhvr>
                                        <p:cTn id="15" dur="1" fill="hold">
                                          <p:stCondLst>
                                            <p:cond delay="0"/>
                                          </p:stCondLst>
                                        </p:cTn>
                                        <p:tgtEl>
                                          <p:spTgt spid="1734"/>
                                        </p:tgtEl>
                                        <p:attrNameLst>
                                          <p:attrName>style.visibility</p:attrName>
                                        </p:attrNameLst>
                                      </p:cBhvr>
                                      <p:to>
                                        <p:strVal val="visible"/>
                                      </p:to>
                                    </p:set>
                                    <p:animEffect transition="in" filter="fade">
                                      <p:cBhvr>
                                        <p:cTn id="16" dur="1000"/>
                                        <p:tgtEl>
                                          <p:spTgt spid="17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35"/>
                                        </p:tgtEl>
                                        <p:attrNameLst>
                                          <p:attrName>style.visibility</p:attrName>
                                        </p:attrNameLst>
                                      </p:cBhvr>
                                      <p:to>
                                        <p:strVal val="visible"/>
                                      </p:to>
                                    </p:set>
                                    <p:animEffect transition="in" filter="fade">
                                      <p:cBhvr>
                                        <p:cTn id="21" dur="1000"/>
                                        <p:tgtEl>
                                          <p:spTgt spid="1735"/>
                                        </p:tgtEl>
                                      </p:cBhvr>
                                    </p:animEffect>
                                  </p:childTnLst>
                                </p:cTn>
                              </p:par>
                              <p:par>
                                <p:cTn id="22" presetID="10" presetClass="entr" presetSubtype="0" fill="hold" nodeType="withEffect">
                                  <p:stCondLst>
                                    <p:cond delay="0"/>
                                  </p:stCondLst>
                                  <p:childTnLst>
                                    <p:set>
                                      <p:cBhvr>
                                        <p:cTn id="23" dur="1" fill="hold">
                                          <p:stCondLst>
                                            <p:cond delay="0"/>
                                          </p:stCondLst>
                                        </p:cTn>
                                        <p:tgtEl>
                                          <p:spTgt spid="1736"/>
                                        </p:tgtEl>
                                        <p:attrNameLst>
                                          <p:attrName>style.visibility</p:attrName>
                                        </p:attrNameLst>
                                      </p:cBhvr>
                                      <p:to>
                                        <p:strVal val="visible"/>
                                      </p:to>
                                    </p:set>
                                    <p:animEffect transition="in" filter="fade">
                                      <p:cBhvr>
                                        <p:cTn id="24" dur="1000"/>
                                        <p:tgtEl>
                                          <p:spTgt spid="1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127"/>
          <p:cNvSpPr/>
          <p:nvPr/>
        </p:nvSpPr>
        <p:spPr>
          <a:xfrm rot="-1447305">
            <a:off x="3363468" y="1094181"/>
            <a:ext cx="1227375" cy="193963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7"/>
          <p:cNvSpPr/>
          <p:nvPr/>
        </p:nvSpPr>
        <p:spPr>
          <a:xfrm rot="-2530817">
            <a:off x="1582975" y="1368616"/>
            <a:ext cx="1819750" cy="3201571"/>
          </a:xfrm>
          <a:prstGeom prst="ellipse">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27"/>
          <p:cNvSpPr/>
          <p:nvPr/>
        </p:nvSpPr>
        <p:spPr>
          <a:xfrm>
            <a:off x="2206900" y="2080525"/>
            <a:ext cx="133500" cy="1602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27"/>
          <p:cNvSpPr/>
          <p:nvPr/>
        </p:nvSpPr>
        <p:spPr>
          <a:xfrm>
            <a:off x="2054500" y="2918725"/>
            <a:ext cx="133500" cy="16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7"/>
          <p:cNvSpPr/>
          <p:nvPr/>
        </p:nvSpPr>
        <p:spPr>
          <a:xfrm>
            <a:off x="4035700" y="2385325"/>
            <a:ext cx="133500" cy="16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27"/>
          <p:cNvSpPr/>
          <p:nvPr/>
        </p:nvSpPr>
        <p:spPr>
          <a:xfrm>
            <a:off x="3730900" y="1547125"/>
            <a:ext cx="133500" cy="1602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27"/>
          <p:cNvSpPr/>
          <p:nvPr/>
        </p:nvSpPr>
        <p:spPr>
          <a:xfrm>
            <a:off x="3426100" y="3452125"/>
            <a:ext cx="133500" cy="1602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7"/>
          <p:cNvSpPr txBox="1"/>
          <p:nvPr/>
        </p:nvSpPr>
        <p:spPr>
          <a:xfrm>
            <a:off x="1545100" y="2774650"/>
            <a:ext cx="5073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(1, 1)</a:t>
            </a:r>
            <a:endParaRPr sz="800">
              <a:latin typeface="Calibri"/>
              <a:ea typeface="Calibri"/>
              <a:cs typeface="Calibri"/>
              <a:sym typeface="Calibri"/>
            </a:endParaRPr>
          </a:p>
        </p:txBody>
      </p:sp>
      <p:sp>
        <p:nvSpPr>
          <p:cNvPr id="1749" name="Google Shape;1749;p127"/>
          <p:cNvSpPr txBox="1"/>
          <p:nvPr/>
        </p:nvSpPr>
        <p:spPr>
          <a:xfrm>
            <a:off x="2002300" y="1707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(1.2, 2)</a:t>
            </a:r>
            <a:endParaRPr sz="800">
              <a:latin typeface="Calibri"/>
              <a:ea typeface="Calibri"/>
              <a:cs typeface="Calibri"/>
              <a:sym typeface="Calibri"/>
            </a:endParaRPr>
          </a:p>
        </p:txBody>
      </p:sp>
      <p:sp>
        <p:nvSpPr>
          <p:cNvPr id="1750" name="Google Shape;1750;p127"/>
          <p:cNvSpPr txBox="1"/>
          <p:nvPr/>
        </p:nvSpPr>
        <p:spPr>
          <a:xfrm>
            <a:off x="3297700" y="3612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(2.5, 0)</a:t>
            </a:r>
            <a:endParaRPr sz="800">
              <a:latin typeface="Calibri"/>
              <a:ea typeface="Calibri"/>
              <a:cs typeface="Calibri"/>
              <a:sym typeface="Calibri"/>
            </a:endParaRPr>
          </a:p>
        </p:txBody>
      </p:sp>
      <p:sp>
        <p:nvSpPr>
          <p:cNvPr id="1751" name="Google Shape;1751;p127"/>
          <p:cNvSpPr txBox="1"/>
          <p:nvPr/>
        </p:nvSpPr>
        <p:spPr>
          <a:xfrm>
            <a:off x="4212100" y="2317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(4, 1.5)</a:t>
            </a:r>
            <a:endParaRPr sz="800">
              <a:latin typeface="Calibri"/>
              <a:ea typeface="Calibri"/>
              <a:cs typeface="Calibri"/>
              <a:sym typeface="Calibri"/>
            </a:endParaRPr>
          </a:p>
        </p:txBody>
      </p:sp>
      <p:sp>
        <p:nvSpPr>
          <p:cNvPr id="1752" name="Google Shape;1752;p127"/>
          <p:cNvSpPr txBox="1"/>
          <p:nvPr/>
        </p:nvSpPr>
        <p:spPr>
          <a:xfrm>
            <a:off x="3526300" y="1174450"/>
            <a:ext cx="6858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(3.2, 2.5)</a:t>
            </a:r>
            <a:endParaRPr sz="800">
              <a:latin typeface="Calibri"/>
              <a:ea typeface="Calibri"/>
              <a:cs typeface="Calibri"/>
              <a:sym typeface="Calibri"/>
            </a:endParaRPr>
          </a:p>
        </p:txBody>
      </p:sp>
      <p:sp>
        <p:nvSpPr>
          <p:cNvPr id="1753" name="Google Shape;1753;p127"/>
          <p:cNvSpPr/>
          <p:nvPr/>
        </p:nvSpPr>
        <p:spPr>
          <a:xfrm>
            <a:off x="6172825" y="19808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Identify Centroid</a:t>
            </a:r>
            <a:endParaRPr>
              <a:latin typeface="Cambria"/>
              <a:ea typeface="Cambria"/>
              <a:cs typeface="Cambria"/>
              <a:sym typeface="Cambria"/>
            </a:endParaRPr>
          </a:p>
        </p:txBody>
      </p:sp>
      <p:sp>
        <p:nvSpPr>
          <p:cNvPr id="1754" name="Google Shape;1754;p127"/>
          <p:cNvSpPr/>
          <p:nvPr/>
        </p:nvSpPr>
        <p:spPr>
          <a:xfrm>
            <a:off x="6083625" y="4626675"/>
            <a:ext cx="65400" cy="969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7"/>
          <p:cNvSpPr/>
          <p:nvPr/>
        </p:nvSpPr>
        <p:spPr>
          <a:xfrm>
            <a:off x="6485175" y="4626675"/>
            <a:ext cx="65400" cy="9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27"/>
          <p:cNvSpPr/>
          <p:nvPr/>
        </p:nvSpPr>
        <p:spPr>
          <a:xfrm>
            <a:off x="7287250" y="4626675"/>
            <a:ext cx="65400" cy="969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27"/>
          <p:cNvSpPr/>
          <p:nvPr/>
        </p:nvSpPr>
        <p:spPr>
          <a:xfrm>
            <a:off x="7692700" y="4626675"/>
            <a:ext cx="65400" cy="969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7"/>
          <p:cNvSpPr/>
          <p:nvPr/>
        </p:nvSpPr>
        <p:spPr>
          <a:xfrm>
            <a:off x="6886725" y="4626675"/>
            <a:ext cx="65400" cy="969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9" name="Google Shape;1759;p127"/>
          <p:cNvCxnSpPr/>
          <p:nvPr/>
        </p:nvCxnSpPr>
        <p:spPr>
          <a:xfrm rot="10800000">
            <a:off x="61149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60" name="Google Shape;1760;p127"/>
          <p:cNvCxnSpPr/>
          <p:nvPr/>
        </p:nvCxnSpPr>
        <p:spPr>
          <a:xfrm rot="10800000">
            <a:off x="65165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61" name="Google Shape;1761;p127"/>
          <p:cNvCxnSpPr/>
          <p:nvPr/>
        </p:nvCxnSpPr>
        <p:spPr>
          <a:xfrm>
            <a:off x="6117675" y="4354650"/>
            <a:ext cx="402900" cy="0"/>
          </a:xfrm>
          <a:prstGeom prst="straightConnector1">
            <a:avLst/>
          </a:prstGeom>
          <a:noFill/>
          <a:ln w="9525" cap="flat" cmpd="sng">
            <a:solidFill>
              <a:schemeClr val="dk2"/>
            </a:solidFill>
            <a:prstDash val="solid"/>
            <a:round/>
            <a:headEnd type="none" w="med" len="med"/>
            <a:tailEnd type="none" w="med" len="med"/>
          </a:ln>
        </p:spPr>
      </p:cxnSp>
      <p:cxnSp>
        <p:nvCxnSpPr>
          <p:cNvPr id="1762" name="Google Shape;1762;p127"/>
          <p:cNvCxnSpPr/>
          <p:nvPr/>
        </p:nvCxnSpPr>
        <p:spPr>
          <a:xfrm rot="10800000">
            <a:off x="73341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63" name="Google Shape;1763;p127"/>
          <p:cNvCxnSpPr/>
          <p:nvPr/>
        </p:nvCxnSpPr>
        <p:spPr>
          <a:xfrm rot="10800000">
            <a:off x="77357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64" name="Google Shape;1764;p127"/>
          <p:cNvCxnSpPr/>
          <p:nvPr/>
        </p:nvCxnSpPr>
        <p:spPr>
          <a:xfrm>
            <a:off x="7336875" y="4354650"/>
            <a:ext cx="402900" cy="0"/>
          </a:xfrm>
          <a:prstGeom prst="straightConnector1">
            <a:avLst/>
          </a:prstGeom>
          <a:noFill/>
          <a:ln w="9525" cap="flat" cmpd="sng">
            <a:solidFill>
              <a:schemeClr val="dk2"/>
            </a:solidFill>
            <a:prstDash val="solid"/>
            <a:round/>
            <a:headEnd type="none" w="med" len="med"/>
            <a:tailEnd type="none" w="med" len="med"/>
          </a:ln>
        </p:spPr>
      </p:cxnSp>
      <p:sp>
        <p:nvSpPr>
          <p:cNvPr id="1765" name="Google Shape;1765;p127"/>
          <p:cNvSpPr/>
          <p:nvPr/>
        </p:nvSpPr>
        <p:spPr>
          <a:xfrm>
            <a:off x="3864400" y="1951350"/>
            <a:ext cx="133500" cy="2253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27"/>
          <p:cNvSpPr txBox="1"/>
          <p:nvPr/>
        </p:nvSpPr>
        <p:spPr>
          <a:xfrm>
            <a:off x="3983500" y="1860250"/>
            <a:ext cx="5835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(3.6, 2.0)</a:t>
            </a:r>
            <a:endParaRPr sz="800">
              <a:latin typeface="Calibri"/>
              <a:ea typeface="Calibri"/>
              <a:cs typeface="Calibri"/>
              <a:sym typeface="Calibri"/>
            </a:endParaRPr>
          </a:p>
        </p:txBody>
      </p:sp>
      <p:cxnSp>
        <p:nvCxnSpPr>
          <p:cNvPr id="1767" name="Google Shape;1767;p127"/>
          <p:cNvCxnSpPr/>
          <p:nvPr/>
        </p:nvCxnSpPr>
        <p:spPr>
          <a:xfrm rot="10800000">
            <a:off x="7534947" y="40728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68" name="Google Shape;1768;p127"/>
          <p:cNvCxnSpPr>
            <a:stCxn id="1758" idx="0"/>
          </p:cNvCxnSpPr>
          <p:nvPr/>
        </p:nvCxnSpPr>
        <p:spPr>
          <a:xfrm rot="10800000" flipH="1">
            <a:off x="6919425" y="4092375"/>
            <a:ext cx="4200" cy="534300"/>
          </a:xfrm>
          <a:prstGeom prst="straightConnector1">
            <a:avLst/>
          </a:prstGeom>
          <a:noFill/>
          <a:ln w="9525" cap="flat" cmpd="sng">
            <a:solidFill>
              <a:schemeClr val="dk2"/>
            </a:solidFill>
            <a:prstDash val="solid"/>
            <a:round/>
            <a:headEnd type="none" w="med" len="med"/>
            <a:tailEnd type="none" w="med" len="med"/>
          </a:ln>
        </p:spPr>
      </p:cxnSp>
      <p:cxnSp>
        <p:nvCxnSpPr>
          <p:cNvPr id="1769" name="Google Shape;1769;p127"/>
          <p:cNvCxnSpPr/>
          <p:nvPr/>
        </p:nvCxnSpPr>
        <p:spPr>
          <a:xfrm flipH="1">
            <a:off x="6923550" y="4073575"/>
            <a:ext cx="609000" cy="189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9879462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128"/>
          <p:cNvSpPr/>
          <p:nvPr/>
        </p:nvSpPr>
        <p:spPr>
          <a:xfrm rot="-1447305">
            <a:off x="3363468" y="1094181"/>
            <a:ext cx="1227375" cy="1939633"/>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28"/>
          <p:cNvSpPr/>
          <p:nvPr/>
        </p:nvSpPr>
        <p:spPr>
          <a:xfrm rot="-2530817">
            <a:off x="1582975" y="1368616"/>
            <a:ext cx="1819750" cy="3201571"/>
          </a:xfrm>
          <a:prstGeom prst="ellipse">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28"/>
          <p:cNvSpPr/>
          <p:nvPr/>
        </p:nvSpPr>
        <p:spPr>
          <a:xfrm>
            <a:off x="2206900" y="2080525"/>
            <a:ext cx="133500" cy="1602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8"/>
          <p:cNvSpPr/>
          <p:nvPr/>
        </p:nvSpPr>
        <p:spPr>
          <a:xfrm>
            <a:off x="2054500" y="2918725"/>
            <a:ext cx="133500" cy="16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8"/>
          <p:cNvSpPr/>
          <p:nvPr/>
        </p:nvSpPr>
        <p:spPr>
          <a:xfrm>
            <a:off x="4035700" y="2385325"/>
            <a:ext cx="133500" cy="16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28"/>
          <p:cNvSpPr/>
          <p:nvPr/>
        </p:nvSpPr>
        <p:spPr>
          <a:xfrm>
            <a:off x="3730900" y="1547125"/>
            <a:ext cx="133500" cy="1602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28"/>
          <p:cNvSpPr/>
          <p:nvPr/>
        </p:nvSpPr>
        <p:spPr>
          <a:xfrm>
            <a:off x="3426100" y="3452125"/>
            <a:ext cx="133500" cy="1602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8"/>
          <p:cNvSpPr txBox="1"/>
          <p:nvPr/>
        </p:nvSpPr>
        <p:spPr>
          <a:xfrm>
            <a:off x="1545100" y="2774650"/>
            <a:ext cx="5073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(1, 1)</a:t>
            </a:r>
            <a:endParaRPr sz="800">
              <a:latin typeface="Calibri"/>
              <a:ea typeface="Calibri"/>
              <a:cs typeface="Calibri"/>
              <a:sym typeface="Calibri"/>
            </a:endParaRPr>
          </a:p>
        </p:txBody>
      </p:sp>
      <p:sp>
        <p:nvSpPr>
          <p:cNvPr id="1782" name="Google Shape;1782;p128"/>
          <p:cNvSpPr txBox="1"/>
          <p:nvPr/>
        </p:nvSpPr>
        <p:spPr>
          <a:xfrm>
            <a:off x="2002300" y="17840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(1.2, 2)</a:t>
            </a:r>
            <a:endParaRPr sz="800">
              <a:latin typeface="Calibri"/>
              <a:ea typeface="Calibri"/>
              <a:cs typeface="Calibri"/>
              <a:sym typeface="Calibri"/>
            </a:endParaRPr>
          </a:p>
        </p:txBody>
      </p:sp>
      <p:sp>
        <p:nvSpPr>
          <p:cNvPr id="1783" name="Google Shape;1783;p128"/>
          <p:cNvSpPr txBox="1"/>
          <p:nvPr/>
        </p:nvSpPr>
        <p:spPr>
          <a:xfrm>
            <a:off x="3297700" y="3612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(2.5, 0)</a:t>
            </a:r>
            <a:endParaRPr sz="800">
              <a:latin typeface="Calibri"/>
              <a:ea typeface="Calibri"/>
              <a:cs typeface="Calibri"/>
              <a:sym typeface="Calibri"/>
            </a:endParaRPr>
          </a:p>
        </p:txBody>
      </p:sp>
      <p:sp>
        <p:nvSpPr>
          <p:cNvPr id="1784" name="Google Shape;1784;p128"/>
          <p:cNvSpPr txBox="1"/>
          <p:nvPr/>
        </p:nvSpPr>
        <p:spPr>
          <a:xfrm>
            <a:off x="4212100" y="2317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(4, 1.5)</a:t>
            </a:r>
            <a:endParaRPr sz="800">
              <a:latin typeface="Calibri"/>
              <a:ea typeface="Calibri"/>
              <a:cs typeface="Calibri"/>
              <a:sym typeface="Calibri"/>
            </a:endParaRPr>
          </a:p>
        </p:txBody>
      </p:sp>
      <p:sp>
        <p:nvSpPr>
          <p:cNvPr id="1785" name="Google Shape;1785;p128"/>
          <p:cNvSpPr txBox="1"/>
          <p:nvPr/>
        </p:nvSpPr>
        <p:spPr>
          <a:xfrm>
            <a:off x="3526300" y="1174450"/>
            <a:ext cx="6858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(3.2, 2.5)</a:t>
            </a:r>
            <a:endParaRPr sz="800">
              <a:latin typeface="Calibri"/>
              <a:ea typeface="Calibri"/>
              <a:cs typeface="Calibri"/>
              <a:sym typeface="Calibri"/>
            </a:endParaRPr>
          </a:p>
        </p:txBody>
      </p:sp>
      <p:sp>
        <p:nvSpPr>
          <p:cNvPr id="1786" name="Google Shape;1786;p128"/>
          <p:cNvSpPr/>
          <p:nvPr/>
        </p:nvSpPr>
        <p:spPr>
          <a:xfrm>
            <a:off x="6172825" y="19808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Identify Centroid</a:t>
            </a:r>
            <a:endParaRPr>
              <a:latin typeface="Cambria"/>
              <a:ea typeface="Cambria"/>
              <a:cs typeface="Cambria"/>
              <a:sym typeface="Cambria"/>
            </a:endParaRPr>
          </a:p>
        </p:txBody>
      </p:sp>
      <p:sp>
        <p:nvSpPr>
          <p:cNvPr id="1787" name="Google Shape;1787;p128"/>
          <p:cNvSpPr/>
          <p:nvPr/>
        </p:nvSpPr>
        <p:spPr>
          <a:xfrm>
            <a:off x="6083625" y="4626675"/>
            <a:ext cx="65400" cy="969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8"/>
          <p:cNvSpPr/>
          <p:nvPr/>
        </p:nvSpPr>
        <p:spPr>
          <a:xfrm>
            <a:off x="6485175" y="4626675"/>
            <a:ext cx="65400" cy="9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8"/>
          <p:cNvSpPr/>
          <p:nvPr/>
        </p:nvSpPr>
        <p:spPr>
          <a:xfrm>
            <a:off x="7287250" y="4626675"/>
            <a:ext cx="65400" cy="969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8"/>
          <p:cNvSpPr/>
          <p:nvPr/>
        </p:nvSpPr>
        <p:spPr>
          <a:xfrm>
            <a:off x="7692700" y="4626675"/>
            <a:ext cx="65400" cy="969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8"/>
          <p:cNvSpPr/>
          <p:nvPr/>
        </p:nvSpPr>
        <p:spPr>
          <a:xfrm>
            <a:off x="6886725" y="4626675"/>
            <a:ext cx="65400" cy="969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2" name="Google Shape;1792;p128"/>
          <p:cNvCxnSpPr/>
          <p:nvPr/>
        </p:nvCxnSpPr>
        <p:spPr>
          <a:xfrm rot="10800000">
            <a:off x="61149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93" name="Google Shape;1793;p128"/>
          <p:cNvCxnSpPr/>
          <p:nvPr/>
        </p:nvCxnSpPr>
        <p:spPr>
          <a:xfrm rot="10800000">
            <a:off x="65165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94" name="Google Shape;1794;p128"/>
          <p:cNvCxnSpPr/>
          <p:nvPr/>
        </p:nvCxnSpPr>
        <p:spPr>
          <a:xfrm>
            <a:off x="6117675" y="4354650"/>
            <a:ext cx="402900" cy="0"/>
          </a:xfrm>
          <a:prstGeom prst="straightConnector1">
            <a:avLst/>
          </a:prstGeom>
          <a:noFill/>
          <a:ln w="9525" cap="flat" cmpd="sng">
            <a:solidFill>
              <a:schemeClr val="dk2"/>
            </a:solidFill>
            <a:prstDash val="solid"/>
            <a:round/>
            <a:headEnd type="none" w="med" len="med"/>
            <a:tailEnd type="none" w="med" len="med"/>
          </a:ln>
        </p:spPr>
      </p:cxnSp>
      <p:cxnSp>
        <p:nvCxnSpPr>
          <p:cNvPr id="1795" name="Google Shape;1795;p128"/>
          <p:cNvCxnSpPr/>
          <p:nvPr/>
        </p:nvCxnSpPr>
        <p:spPr>
          <a:xfrm rot="10800000">
            <a:off x="73341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128"/>
          <p:cNvCxnSpPr/>
          <p:nvPr/>
        </p:nvCxnSpPr>
        <p:spPr>
          <a:xfrm rot="10800000">
            <a:off x="77357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128"/>
          <p:cNvCxnSpPr/>
          <p:nvPr/>
        </p:nvCxnSpPr>
        <p:spPr>
          <a:xfrm>
            <a:off x="7336875" y="4354650"/>
            <a:ext cx="402900" cy="0"/>
          </a:xfrm>
          <a:prstGeom prst="straightConnector1">
            <a:avLst/>
          </a:prstGeom>
          <a:noFill/>
          <a:ln w="9525" cap="flat" cmpd="sng">
            <a:solidFill>
              <a:schemeClr val="dk2"/>
            </a:solidFill>
            <a:prstDash val="solid"/>
            <a:round/>
            <a:headEnd type="none" w="med" len="med"/>
            <a:tailEnd type="none" w="med" len="med"/>
          </a:ln>
        </p:spPr>
      </p:cxnSp>
      <p:sp>
        <p:nvSpPr>
          <p:cNvPr id="1798" name="Google Shape;1798;p128"/>
          <p:cNvSpPr/>
          <p:nvPr/>
        </p:nvSpPr>
        <p:spPr>
          <a:xfrm>
            <a:off x="3864400" y="1951350"/>
            <a:ext cx="133500" cy="2253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8"/>
          <p:cNvSpPr txBox="1"/>
          <p:nvPr/>
        </p:nvSpPr>
        <p:spPr>
          <a:xfrm>
            <a:off x="3983500" y="1860250"/>
            <a:ext cx="5835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(3.6, 2.0)</a:t>
            </a:r>
            <a:endParaRPr sz="800">
              <a:latin typeface="Calibri"/>
              <a:ea typeface="Calibri"/>
              <a:cs typeface="Calibri"/>
              <a:sym typeface="Calibri"/>
            </a:endParaRPr>
          </a:p>
        </p:txBody>
      </p:sp>
      <p:cxnSp>
        <p:nvCxnSpPr>
          <p:cNvPr id="1800" name="Google Shape;1800;p128"/>
          <p:cNvCxnSpPr/>
          <p:nvPr/>
        </p:nvCxnSpPr>
        <p:spPr>
          <a:xfrm rot="10800000">
            <a:off x="7534947" y="40728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128"/>
          <p:cNvCxnSpPr>
            <a:stCxn id="1791" idx="0"/>
          </p:cNvCxnSpPr>
          <p:nvPr/>
        </p:nvCxnSpPr>
        <p:spPr>
          <a:xfrm rot="10800000" flipH="1">
            <a:off x="6919425" y="4092375"/>
            <a:ext cx="4200" cy="534300"/>
          </a:xfrm>
          <a:prstGeom prst="straightConnector1">
            <a:avLst/>
          </a:prstGeom>
          <a:noFill/>
          <a:ln w="9525" cap="flat" cmpd="sng">
            <a:solidFill>
              <a:schemeClr val="dk2"/>
            </a:solidFill>
            <a:prstDash val="solid"/>
            <a:round/>
            <a:headEnd type="none" w="med" len="med"/>
            <a:tailEnd type="none" w="med" len="med"/>
          </a:ln>
        </p:spPr>
      </p:cxnSp>
      <p:cxnSp>
        <p:nvCxnSpPr>
          <p:cNvPr id="1802" name="Google Shape;1802;p128"/>
          <p:cNvCxnSpPr/>
          <p:nvPr/>
        </p:nvCxnSpPr>
        <p:spPr>
          <a:xfrm flipH="1">
            <a:off x="6923550" y="4073575"/>
            <a:ext cx="609000" cy="18900"/>
          </a:xfrm>
          <a:prstGeom prst="straightConnector1">
            <a:avLst/>
          </a:prstGeom>
          <a:noFill/>
          <a:ln w="9525" cap="flat" cmpd="sng">
            <a:solidFill>
              <a:schemeClr val="dk2"/>
            </a:solidFill>
            <a:prstDash val="solid"/>
            <a:round/>
            <a:headEnd type="none" w="med" len="med"/>
            <a:tailEnd type="none" w="med" len="med"/>
          </a:ln>
        </p:spPr>
      </p:cxnSp>
      <p:sp>
        <p:nvSpPr>
          <p:cNvPr id="1803" name="Google Shape;1803;p128"/>
          <p:cNvSpPr/>
          <p:nvPr/>
        </p:nvSpPr>
        <p:spPr>
          <a:xfrm>
            <a:off x="2569000" y="2865750"/>
            <a:ext cx="133500" cy="2253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8"/>
          <p:cNvSpPr txBox="1"/>
          <p:nvPr/>
        </p:nvSpPr>
        <p:spPr>
          <a:xfrm>
            <a:off x="2688100" y="2698450"/>
            <a:ext cx="5835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(1.6, 1.5)</a:t>
            </a:r>
            <a:endParaRPr sz="800">
              <a:latin typeface="Calibri"/>
              <a:ea typeface="Calibri"/>
              <a:cs typeface="Calibri"/>
              <a:sym typeface="Calibri"/>
            </a:endParaRPr>
          </a:p>
        </p:txBody>
      </p:sp>
    </p:spTree>
    <p:extLst>
      <p:ext uri="{BB962C8B-B14F-4D97-AF65-F5344CB8AC3E}">
        <p14:creationId xmlns:p14="http://schemas.microsoft.com/office/powerpoint/2010/main" val="7758850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129"/>
          <p:cNvSpPr/>
          <p:nvPr/>
        </p:nvSpPr>
        <p:spPr>
          <a:xfrm>
            <a:off x="1497775" y="728900"/>
            <a:ext cx="3429000" cy="34851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9"/>
          <p:cNvSpPr/>
          <p:nvPr/>
        </p:nvSpPr>
        <p:spPr>
          <a:xfrm>
            <a:off x="2206900" y="2080525"/>
            <a:ext cx="133500" cy="1602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9"/>
          <p:cNvSpPr/>
          <p:nvPr/>
        </p:nvSpPr>
        <p:spPr>
          <a:xfrm>
            <a:off x="2054500" y="2918725"/>
            <a:ext cx="133500" cy="160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9"/>
          <p:cNvSpPr/>
          <p:nvPr/>
        </p:nvSpPr>
        <p:spPr>
          <a:xfrm>
            <a:off x="4035700" y="2385325"/>
            <a:ext cx="133500" cy="1602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9"/>
          <p:cNvSpPr/>
          <p:nvPr/>
        </p:nvSpPr>
        <p:spPr>
          <a:xfrm>
            <a:off x="3730900" y="1547125"/>
            <a:ext cx="133500" cy="1602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9"/>
          <p:cNvSpPr/>
          <p:nvPr/>
        </p:nvSpPr>
        <p:spPr>
          <a:xfrm>
            <a:off x="3426100" y="3452125"/>
            <a:ext cx="133500" cy="1602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9"/>
          <p:cNvSpPr txBox="1"/>
          <p:nvPr/>
        </p:nvSpPr>
        <p:spPr>
          <a:xfrm>
            <a:off x="1545100" y="2774650"/>
            <a:ext cx="507300" cy="30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(1, 1)</a:t>
            </a:r>
            <a:endParaRPr sz="800">
              <a:latin typeface="Calibri"/>
              <a:ea typeface="Calibri"/>
              <a:cs typeface="Calibri"/>
              <a:sym typeface="Calibri"/>
            </a:endParaRPr>
          </a:p>
        </p:txBody>
      </p:sp>
      <p:sp>
        <p:nvSpPr>
          <p:cNvPr id="1816" name="Google Shape;1816;p129"/>
          <p:cNvSpPr txBox="1"/>
          <p:nvPr/>
        </p:nvSpPr>
        <p:spPr>
          <a:xfrm>
            <a:off x="2002300" y="17840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(1.2, 2)</a:t>
            </a:r>
            <a:endParaRPr sz="800">
              <a:latin typeface="Calibri"/>
              <a:ea typeface="Calibri"/>
              <a:cs typeface="Calibri"/>
              <a:sym typeface="Calibri"/>
            </a:endParaRPr>
          </a:p>
        </p:txBody>
      </p:sp>
      <p:sp>
        <p:nvSpPr>
          <p:cNvPr id="1817" name="Google Shape;1817;p129"/>
          <p:cNvSpPr txBox="1"/>
          <p:nvPr/>
        </p:nvSpPr>
        <p:spPr>
          <a:xfrm>
            <a:off x="3297700" y="36128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(2.5, 0)</a:t>
            </a:r>
            <a:endParaRPr sz="800">
              <a:latin typeface="Calibri"/>
              <a:ea typeface="Calibri"/>
              <a:cs typeface="Calibri"/>
              <a:sym typeface="Calibri"/>
            </a:endParaRPr>
          </a:p>
        </p:txBody>
      </p:sp>
      <p:sp>
        <p:nvSpPr>
          <p:cNvPr id="1818" name="Google Shape;1818;p129"/>
          <p:cNvSpPr txBox="1"/>
          <p:nvPr/>
        </p:nvSpPr>
        <p:spPr>
          <a:xfrm>
            <a:off x="4212100" y="2317450"/>
            <a:ext cx="5073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(4, 1.5)</a:t>
            </a:r>
            <a:endParaRPr sz="800">
              <a:latin typeface="Calibri"/>
              <a:ea typeface="Calibri"/>
              <a:cs typeface="Calibri"/>
              <a:sym typeface="Calibri"/>
            </a:endParaRPr>
          </a:p>
        </p:txBody>
      </p:sp>
      <p:sp>
        <p:nvSpPr>
          <p:cNvPr id="1819" name="Google Shape;1819;p129"/>
          <p:cNvSpPr txBox="1"/>
          <p:nvPr/>
        </p:nvSpPr>
        <p:spPr>
          <a:xfrm>
            <a:off x="3526300" y="1174450"/>
            <a:ext cx="6858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alibri"/>
                <a:ea typeface="Calibri"/>
                <a:cs typeface="Calibri"/>
                <a:sym typeface="Calibri"/>
              </a:rPr>
              <a:t>(3.2, 2.5)</a:t>
            </a:r>
            <a:endParaRPr sz="800">
              <a:latin typeface="Calibri"/>
              <a:ea typeface="Calibri"/>
              <a:cs typeface="Calibri"/>
              <a:sym typeface="Calibri"/>
            </a:endParaRPr>
          </a:p>
        </p:txBody>
      </p:sp>
      <p:sp>
        <p:nvSpPr>
          <p:cNvPr id="1820" name="Google Shape;1820;p129"/>
          <p:cNvSpPr/>
          <p:nvPr/>
        </p:nvSpPr>
        <p:spPr>
          <a:xfrm>
            <a:off x="6172825" y="19808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Join Clusters</a:t>
            </a:r>
            <a:endParaRPr>
              <a:latin typeface="Cambria"/>
              <a:ea typeface="Cambria"/>
              <a:cs typeface="Cambria"/>
              <a:sym typeface="Cambria"/>
            </a:endParaRPr>
          </a:p>
        </p:txBody>
      </p:sp>
      <p:sp>
        <p:nvSpPr>
          <p:cNvPr id="1821" name="Google Shape;1821;p129"/>
          <p:cNvSpPr/>
          <p:nvPr/>
        </p:nvSpPr>
        <p:spPr>
          <a:xfrm>
            <a:off x="6083625" y="4626675"/>
            <a:ext cx="65400" cy="969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29"/>
          <p:cNvSpPr/>
          <p:nvPr/>
        </p:nvSpPr>
        <p:spPr>
          <a:xfrm>
            <a:off x="6485175" y="4626675"/>
            <a:ext cx="65400" cy="9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9"/>
          <p:cNvSpPr/>
          <p:nvPr/>
        </p:nvSpPr>
        <p:spPr>
          <a:xfrm>
            <a:off x="7287250" y="4626675"/>
            <a:ext cx="65400" cy="96900"/>
          </a:xfrm>
          <a:prstGeom prst="ellipse">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29"/>
          <p:cNvSpPr/>
          <p:nvPr/>
        </p:nvSpPr>
        <p:spPr>
          <a:xfrm>
            <a:off x="7692700" y="4626675"/>
            <a:ext cx="65400" cy="96900"/>
          </a:xfrm>
          <a:prstGeom prst="ellipse">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29"/>
          <p:cNvSpPr/>
          <p:nvPr/>
        </p:nvSpPr>
        <p:spPr>
          <a:xfrm>
            <a:off x="6886725" y="4626675"/>
            <a:ext cx="65400" cy="96900"/>
          </a:xfrm>
          <a:prstGeom prst="ellipse">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6" name="Google Shape;1826;p129"/>
          <p:cNvCxnSpPr/>
          <p:nvPr/>
        </p:nvCxnSpPr>
        <p:spPr>
          <a:xfrm rot="10800000">
            <a:off x="61149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827" name="Google Shape;1827;p129"/>
          <p:cNvCxnSpPr/>
          <p:nvPr/>
        </p:nvCxnSpPr>
        <p:spPr>
          <a:xfrm rot="10800000">
            <a:off x="65165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828" name="Google Shape;1828;p129"/>
          <p:cNvCxnSpPr/>
          <p:nvPr/>
        </p:nvCxnSpPr>
        <p:spPr>
          <a:xfrm>
            <a:off x="6117675" y="4354650"/>
            <a:ext cx="402900" cy="0"/>
          </a:xfrm>
          <a:prstGeom prst="straightConnector1">
            <a:avLst/>
          </a:prstGeom>
          <a:noFill/>
          <a:ln w="9525" cap="flat" cmpd="sng">
            <a:solidFill>
              <a:schemeClr val="dk2"/>
            </a:solidFill>
            <a:prstDash val="solid"/>
            <a:round/>
            <a:headEnd type="none" w="med" len="med"/>
            <a:tailEnd type="none" w="med" len="med"/>
          </a:ln>
        </p:spPr>
      </p:cxnSp>
      <p:cxnSp>
        <p:nvCxnSpPr>
          <p:cNvPr id="1829" name="Google Shape;1829;p129"/>
          <p:cNvCxnSpPr/>
          <p:nvPr/>
        </p:nvCxnSpPr>
        <p:spPr>
          <a:xfrm rot="10800000">
            <a:off x="733417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830" name="Google Shape;1830;p129"/>
          <p:cNvCxnSpPr/>
          <p:nvPr/>
        </p:nvCxnSpPr>
        <p:spPr>
          <a:xfrm rot="10800000">
            <a:off x="7735722" y="43497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831" name="Google Shape;1831;p129"/>
          <p:cNvCxnSpPr/>
          <p:nvPr/>
        </p:nvCxnSpPr>
        <p:spPr>
          <a:xfrm>
            <a:off x="7336875" y="4354650"/>
            <a:ext cx="402900" cy="0"/>
          </a:xfrm>
          <a:prstGeom prst="straightConnector1">
            <a:avLst/>
          </a:prstGeom>
          <a:noFill/>
          <a:ln w="9525" cap="flat" cmpd="sng">
            <a:solidFill>
              <a:schemeClr val="dk2"/>
            </a:solidFill>
            <a:prstDash val="solid"/>
            <a:round/>
            <a:headEnd type="none" w="med" len="med"/>
            <a:tailEnd type="none" w="med" len="med"/>
          </a:ln>
        </p:spPr>
      </p:cxnSp>
      <p:cxnSp>
        <p:nvCxnSpPr>
          <p:cNvPr id="1832" name="Google Shape;1832;p129"/>
          <p:cNvCxnSpPr/>
          <p:nvPr/>
        </p:nvCxnSpPr>
        <p:spPr>
          <a:xfrm rot="10800000">
            <a:off x="7534947" y="40728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833" name="Google Shape;1833;p129"/>
          <p:cNvCxnSpPr>
            <a:stCxn id="1825" idx="0"/>
          </p:cNvCxnSpPr>
          <p:nvPr/>
        </p:nvCxnSpPr>
        <p:spPr>
          <a:xfrm rot="10800000" flipH="1">
            <a:off x="6919425" y="4092375"/>
            <a:ext cx="4200" cy="534300"/>
          </a:xfrm>
          <a:prstGeom prst="straightConnector1">
            <a:avLst/>
          </a:prstGeom>
          <a:noFill/>
          <a:ln w="9525" cap="flat" cmpd="sng">
            <a:solidFill>
              <a:schemeClr val="dk2"/>
            </a:solidFill>
            <a:prstDash val="solid"/>
            <a:round/>
            <a:headEnd type="none" w="med" len="med"/>
            <a:tailEnd type="none" w="med" len="med"/>
          </a:ln>
        </p:spPr>
      </p:cxnSp>
      <p:cxnSp>
        <p:nvCxnSpPr>
          <p:cNvPr id="1834" name="Google Shape;1834;p129"/>
          <p:cNvCxnSpPr/>
          <p:nvPr/>
        </p:nvCxnSpPr>
        <p:spPr>
          <a:xfrm flipH="1">
            <a:off x="6923550" y="4073575"/>
            <a:ext cx="609000" cy="18900"/>
          </a:xfrm>
          <a:prstGeom prst="straightConnector1">
            <a:avLst/>
          </a:prstGeom>
          <a:noFill/>
          <a:ln w="9525" cap="flat" cmpd="sng">
            <a:solidFill>
              <a:schemeClr val="dk2"/>
            </a:solidFill>
            <a:prstDash val="solid"/>
            <a:round/>
            <a:headEnd type="none" w="med" len="med"/>
            <a:tailEnd type="none" w="med" len="med"/>
          </a:ln>
        </p:spPr>
      </p:cxnSp>
      <p:cxnSp>
        <p:nvCxnSpPr>
          <p:cNvPr id="1835" name="Google Shape;1835;p129"/>
          <p:cNvCxnSpPr/>
          <p:nvPr/>
        </p:nvCxnSpPr>
        <p:spPr>
          <a:xfrm rot="10800000" flipH="1">
            <a:off x="6303900" y="3815875"/>
            <a:ext cx="4200" cy="534300"/>
          </a:xfrm>
          <a:prstGeom prst="straightConnector1">
            <a:avLst/>
          </a:prstGeom>
          <a:noFill/>
          <a:ln w="9525" cap="flat" cmpd="sng">
            <a:solidFill>
              <a:schemeClr val="dk2"/>
            </a:solidFill>
            <a:prstDash val="solid"/>
            <a:round/>
            <a:headEnd type="none" w="med" len="med"/>
            <a:tailEnd type="none" w="med" len="med"/>
          </a:ln>
        </p:spPr>
      </p:cxnSp>
      <p:cxnSp>
        <p:nvCxnSpPr>
          <p:cNvPr id="1836" name="Google Shape;1836;p129"/>
          <p:cNvCxnSpPr/>
          <p:nvPr/>
        </p:nvCxnSpPr>
        <p:spPr>
          <a:xfrm rot="10800000">
            <a:off x="7202322" y="3816366"/>
            <a:ext cx="2700" cy="276900"/>
          </a:xfrm>
          <a:prstGeom prst="straightConnector1">
            <a:avLst/>
          </a:prstGeom>
          <a:noFill/>
          <a:ln w="9525" cap="flat" cmpd="sng">
            <a:solidFill>
              <a:schemeClr val="dk2"/>
            </a:solidFill>
            <a:prstDash val="solid"/>
            <a:round/>
            <a:headEnd type="none" w="med" len="med"/>
            <a:tailEnd type="none" w="med" len="med"/>
          </a:ln>
        </p:spPr>
      </p:cxnSp>
      <p:cxnSp>
        <p:nvCxnSpPr>
          <p:cNvPr id="1837" name="Google Shape;1837;p129"/>
          <p:cNvCxnSpPr/>
          <p:nvPr/>
        </p:nvCxnSpPr>
        <p:spPr>
          <a:xfrm>
            <a:off x="6323975" y="3820625"/>
            <a:ext cx="899400" cy="0"/>
          </a:xfrm>
          <a:prstGeom prst="straightConnector1">
            <a:avLst/>
          </a:prstGeom>
          <a:noFill/>
          <a:ln w="9525" cap="flat" cmpd="sng">
            <a:solidFill>
              <a:schemeClr val="dk2"/>
            </a:solidFill>
            <a:prstDash val="solid"/>
            <a:round/>
            <a:headEnd type="none" w="med" len="med"/>
            <a:tailEnd type="none" w="med" len="med"/>
          </a:ln>
        </p:spPr>
      </p:cxnSp>
      <p:sp>
        <p:nvSpPr>
          <p:cNvPr id="1838" name="Google Shape;1838;p129"/>
          <p:cNvSpPr txBox="1"/>
          <p:nvPr/>
        </p:nvSpPr>
        <p:spPr>
          <a:xfrm>
            <a:off x="5891845" y="4704325"/>
            <a:ext cx="19620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i="1">
                <a:solidFill>
                  <a:srgbClr val="FF0000"/>
                </a:solidFill>
                <a:latin typeface="Architects Daughter"/>
                <a:ea typeface="Architects Daughter"/>
                <a:cs typeface="Architects Daughter"/>
                <a:sym typeface="Architects Daughter"/>
              </a:rPr>
              <a:t>Dendrogram</a:t>
            </a:r>
            <a:endParaRPr sz="1200" i="1">
              <a:solidFill>
                <a:srgbClr val="FF0000"/>
              </a:solidFill>
              <a:latin typeface="Architects Daughter"/>
              <a:ea typeface="Architects Daughter"/>
              <a:cs typeface="Architects Daughter"/>
              <a:sym typeface="Architects Daughter"/>
            </a:endParaRPr>
          </a:p>
        </p:txBody>
      </p:sp>
    </p:spTree>
    <p:extLst>
      <p:ext uri="{BB962C8B-B14F-4D97-AF65-F5344CB8AC3E}">
        <p14:creationId xmlns:p14="http://schemas.microsoft.com/office/powerpoint/2010/main" val="118210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8"/>
                                        </p:tgtEl>
                                        <p:attrNameLst>
                                          <p:attrName>style.visibility</p:attrName>
                                        </p:attrNameLst>
                                      </p:cBhvr>
                                      <p:to>
                                        <p:strVal val="visible"/>
                                      </p:to>
                                    </p:set>
                                    <p:animEffect transition="in" filter="fade">
                                      <p:cBhvr>
                                        <p:cTn id="7" dur="1000"/>
                                        <p:tgtEl>
                                          <p:spTgt spid="1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44079" y="78881"/>
            <a:ext cx="6316439" cy="310253"/>
          </a:xfrm>
          <a:prstGeom prst="rect">
            <a:avLst/>
          </a:prstGeom>
        </p:spPr>
        <p:txBody>
          <a:bodyPr/>
          <a:lstStyle/>
          <a:p>
            <a:r>
              <a:rPr lang="en-US" altLang="en-US" sz="1350" dirty="0"/>
              <a:t>Machine Learning (Hierarchical (Agglomerative ) Clustering) </a:t>
            </a:r>
          </a:p>
        </p:txBody>
      </p:sp>
      <p:sp>
        <p:nvSpPr>
          <p:cNvPr id="340995" name="Rectangle 3"/>
          <p:cNvSpPr>
            <a:spLocks noGrp="1" noChangeArrowheads="1"/>
          </p:cNvSpPr>
          <p:nvPr>
            <p:ph idx="4294967295"/>
          </p:nvPr>
        </p:nvSpPr>
        <p:spPr>
          <a:xfrm>
            <a:off x="353908" y="424817"/>
            <a:ext cx="7269517" cy="4516591"/>
          </a:xfrm>
        </p:spPr>
        <p:txBody>
          <a:bodyPr wrap="square">
            <a:spAutoFit/>
          </a:bodyPr>
          <a:lstStyle/>
          <a:p>
            <a:pPr marL="257175" indent="-257175">
              <a:buFont typeface="+mj-lt"/>
              <a:buAutoNum type="arabicPeriod"/>
            </a:pPr>
            <a:r>
              <a:rPr lang="en-IN" sz="1200" dirty="0"/>
              <a:t>The agglomerative clustering starts with each cluster comprising exactly one data point in the feature space</a:t>
            </a:r>
          </a:p>
          <a:p>
            <a:pPr marL="257175" indent="-257175">
              <a:buFont typeface="+mj-lt"/>
              <a:buAutoNum type="arabicPeriod"/>
            </a:pPr>
            <a:endParaRPr lang="en-IN" sz="1200" dirty="0"/>
          </a:p>
          <a:p>
            <a:pPr marL="257175" indent="-257175">
              <a:buFont typeface="+mj-lt"/>
              <a:buAutoNum type="arabicPeriod"/>
            </a:pPr>
            <a:r>
              <a:rPr lang="en-IN" sz="1200" dirty="0"/>
              <a:t>It progressively agglomerates / combines the two nearest clusters until there is one grand cluster left in the feature space</a:t>
            </a:r>
          </a:p>
          <a:p>
            <a:pPr marL="257175" indent="-257175">
              <a:buFont typeface="+mj-lt"/>
              <a:buAutoNum type="arabicPeriod"/>
            </a:pPr>
            <a:endParaRPr lang="en-IN" sz="1200" dirty="0"/>
          </a:p>
          <a:p>
            <a:pPr marL="257175" indent="-257175">
              <a:buFont typeface="+mj-lt"/>
              <a:buAutoNum type="arabicPeriod"/>
            </a:pPr>
            <a:r>
              <a:rPr lang="en-IN" sz="1200" dirty="0"/>
              <a:t>For the closest cluster analysis, each of the inter cluster distance measurement techniques (single link, complete link, average link, centroid distance) can be implemented</a:t>
            </a:r>
          </a:p>
          <a:p>
            <a:pPr marL="640556" lvl="1" indent="-257175">
              <a:buFont typeface="+mj-lt"/>
              <a:buAutoNum type="alphaLcPeriod"/>
            </a:pPr>
            <a:r>
              <a:rPr lang="en-IN" sz="1050" dirty="0"/>
              <a:t>In single linkage method, the minimum distance between nearest points from the two clusters is used to consolidate clusters</a:t>
            </a:r>
          </a:p>
          <a:p>
            <a:pPr marL="640556" lvl="1" indent="-257175">
              <a:buFont typeface="+mj-lt"/>
              <a:buAutoNum type="alphaLcPeriod"/>
            </a:pPr>
            <a:r>
              <a:rPr lang="en-IN" sz="1050" dirty="0"/>
              <a:t>In complete linkage, distance between two farthest points from each cluster is considered</a:t>
            </a:r>
          </a:p>
          <a:p>
            <a:pPr marL="640556" lvl="1" indent="-257175">
              <a:buFont typeface="+mj-lt"/>
              <a:buAutoNum type="alphaLcPeriod"/>
            </a:pPr>
            <a:r>
              <a:rPr lang="en-IN" sz="1050" dirty="0"/>
              <a:t>Group average clustering is based on the average distance between clusters </a:t>
            </a:r>
          </a:p>
          <a:p>
            <a:pPr marL="257175" indent="-257175">
              <a:buFont typeface="+mj-lt"/>
              <a:buAutoNum type="arabicPeriod"/>
            </a:pPr>
            <a:endParaRPr lang="en-IN" sz="1200" dirty="0"/>
          </a:p>
          <a:p>
            <a:pPr marL="257175" indent="-257175">
              <a:buFont typeface="+mj-lt"/>
              <a:buAutoNum type="arabicPeriod"/>
            </a:pPr>
            <a:r>
              <a:rPr lang="en-IN" sz="1200" dirty="0"/>
              <a:t>Prior domain knowledge helps in deciding the inter cluster distance metric selection. If the clusters are likely to be in long chain or sausage like, minimum distance (single linkage) would be a good choice</a:t>
            </a:r>
          </a:p>
          <a:p>
            <a:pPr marL="257175" indent="-257175">
              <a:buFont typeface="+mj-lt"/>
              <a:buAutoNum type="arabicPeriod"/>
            </a:pPr>
            <a:endParaRPr lang="en-IN" sz="1200" dirty="0"/>
          </a:p>
          <a:p>
            <a:pPr marL="257175" indent="-257175">
              <a:buFont typeface="+mj-lt"/>
              <a:buAutoNum type="arabicPeriod"/>
            </a:pPr>
            <a:r>
              <a:rPr lang="en-IN" sz="1200" dirty="0"/>
              <a:t>Complete and average linkage are better choice if the clusters are likely to be spherical</a:t>
            </a:r>
          </a:p>
        </p:txBody>
      </p:sp>
    </p:spTree>
    <p:extLst>
      <p:ext uri="{BB962C8B-B14F-4D97-AF65-F5344CB8AC3E}">
        <p14:creationId xmlns:p14="http://schemas.microsoft.com/office/powerpoint/2010/main" val="1653943713"/>
      </p:ext>
    </p:extLst>
  </p:cSld>
  <p:clrMapOvr>
    <a:masterClrMapping/>
  </p:clrMapOvr>
  <p:transition spd="med">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257096" y="130252"/>
            <a:ext cx="6316439" cy="310253"/>
          </a:xfrm>
          <a:prstGeom prst="rect">
            <a:avLst/>
          </a:prstGeom>
        </p:spPr>
        <p:txBody>
          <a:bodyPr/>
          <a:lstStyle/>
          <a:p>
            <a:r>
              <a:rPr lang="en-US" altLang="en-US" sz="1350" dirty="0"/>
              <a:t>Machine Learning (Clustering – Measuring distance between clusters) </a:t>
            </a:r>
          </a:p>
        </p:txBody>
      </p:sp>
      <p:sp>
        <p:nvSpPr>
          <p:cNvPr id="340995" name="Rectangle 3"/>
          <p:cNvSpPr>
            <a:spLocks noGrp="1" noChangeArrowheads="1"/>
          </p:cNvSpPr>
          <p:nvPr>
            <p:ph idx="4294967295"/>
          </p:nvPr>
        </p:nvSpPr>
        <p:spPr>
          <a:xfrm>
            <a:off x="154112" y="645988"/>
            <a:ext cx="6064964" cy="3367943"/>
          </a:xfrm>
        </p:spPr>
        <p:txBody>
          <a:bodyPr wrap="square">
            <a:spAutoFit/>
          </a:bodyPr>
          <a:lstStyle/>
          <a:p>
            <a:pPr marL="257175" indent="-257175">
              <a:buFont typeface="+mj-lt"/>
              <a:buAutoNum type="arabicPeriod"/>
            </a:pPr>
            <a:r>
              <a:rPr lang="en-US" sz="1200" dirty="0"/>
              <a:t>Ideally, a good clustering should result in compact clusters separated from one another by maximal distance. This calls for measuring the distance between cluster.  The most widely used methods include :</a:t>
            </a:r>
          </a:p>
          <a:p>
            <a:pPr marL="640556" lvl="1" indent="-257175">
              <a:buFont typeface="+mj-lt"/>
              <a:buAutoNum type="alphaLcPeriod"/>
            </a:pPr>
            <a:r>
              <a:rPr lang="en-US" sz="1050" dirty="0"/>
              <a:t>Minimum distance(single linkage) – is the distance between pair of records Ai and </a:t>
            </a:r>
            <a:r>
              <a:rPr lang="en-US" sz="1050" dirty="0" err="1"/>
              <a:t>Bj</a:t>
            </a:r>
            <a:r>
              <a:rPr lang="en-US" sz="1050" dirty="0"/>
              <a:t> that belong to clusters A and B respectively and are closest</a:t>
            </a:r>
          </a:p>
          <a:p>
            <a:pPr marL="640556" lvl="1" indent="-257175">
              <a:buFont typeface="+mj-lt"/>
              <a:buAutoNum type="alphaLcPeriod"/>
            </a:pPr>
            <a:r>
              <a:rPr lang="en-US" sz="1050" dirty="0"/>
              <a:t>Maximum distance(complete linkage) – is the largest distance between the pair of records Ai and </a:t>
            </a:r>
            <a:r>
              <a:rPr lang="en-US" sz="1050" dirty="0" err="1"/>
              <a:t>Bj</a:t>
            </a:r>
            <a:r>
              <a:rPr lang="en-US" sz="1050" dirty="0"/>
              <a:t> that belong to cluster A and B respectively </a:t>
            </a:r>
          </a:p>
          <a:p>
            <a:pPr marL="640556" lvl="1" indent="-257175">
              <a:buFont typeface="+mj-lt"/>
              <a:buAutoNum type="alphaLcPeriod"/>
            </a:pPr>
            <a:r>
              <a:rPr lang="en-US" sz="1050" dirty="0"/>
              <a:t>Average distance (average linkage) -  average distance of all possible distances between records in one cluster to records in other cluster</a:t>
            </a:r>
          </a:p>
          <a:p>
            <a:pPr marL="640556" lvl="1" indent="-257175">
              <a:buFont typeface="+mj-lt"/>
              <a:buAutoNum type="alphaLcPeriod"/>
            </a:pPr>
            <a:r>
              <a:rPr lang="en-US" sz="1050" dirty="0"/>
              <a:t>Centroid distance -  the distance between centroids of the different clusters. </a:t>
            </a:r>
          </a:p>
          <a:p>
            <a:pPr marL="257175" indent="-257175">
              <a:buFont typeface="+mj-lt"/>
              <a:buAutoNum type="arabicPeriod"/>
            </a:pPr>
            <a:endParaRPr lang="en-US" sz="1200" dirty="0"/>
          </a:p>
          <a:p>
            <a:pPr marL="257175" indent="-257175">
              <a:buFont typeface="+mj-lt"/>
              <a:buAutoNum type="arabicPeriod"/>
            </a:pPr>
            <a:r>
              <a:rPr lang="en-US" sz="1200" dirty="0"/>
              <a:t>Distance between clusters is used in hierarchical clustering</a:t>
            </a:r>
          </a:p>
        </p:txBody>
      </p:sp>
      <p:pic>
        <p:nvPicPr>
          <p:cNvPr id="2" name="Picture 1">
            <a:extLst>
              <a:ext uri="{FF2B5EF4-FFF2-40B4-BE49-F238E27FC236}">
                <a16:creationId xmlns:a16="http://schemas.microsoft.com/office/drawing/2014/main" id="{A3D1C6A8-0897-4F24-A17E-DDD031167B3B}"/>
              </a:ext>
            </a:extLst>
          </p:cNvPr>
          <p:cNvPicPr>
            <a:picLocks noChangeAspect="1"/>
          </p:cNvPicPr>
          <p:nvPr/>
        </p:nvPicPr>
        <p:blipFill>
          <a:blip r:embed="rId3"/>
          <a:stretch>
            <a:fillRect/>
          </a:stretch>
        </p:blipFill>
        <p:spPr>
          <a:xfrm>
            <a:off x="7378129" y="1121809"/>
            <a:ext cx="1182118" cy="2761059"/>
          </a:xfrm>
          <a:prstGeom prst="rect">
            <a:avLst/>
          </a:prstGeom>
        </p:spPr>
      </p:pic>
    </p:spTree>
    <p:extLst>
      <p:ext uri="{BB962C8B-B14F-4D97-AF65-F5344CB8AC3E}">
        <p14:creationId xmlns:p14="http://schemas.microsoft.com/office/powerpoint/2010/main" val="1310378688"/>
      </p:ext>
    </p:extLst>
  </p:cSld>
  <p:clrMapOvr>
    <a:masterClrMapping/>
  </p:clrMapOvr>
  <p:transition spd="med">
    <p:wipe di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DEE970-E750-4ED2-9197-FD1EDC37C264}"/>
              </a:ext>
            </a:extLst>
          </p:cNvPr>
          <p:cNvPicPr>
            <a:picLocks noChangeAspect="1"/>
          </p:cNvPicPr>
          <p:nvPr/>
        </p:nvPicPr>
        <p:blipFill>
          <a:blip r:embed="rId2"/>
          <a:stretch>
            <a:fillRect/>
          </a:stretch>
        </p:blipFill>
        <p:spPr>
          <a:xfrm>
            <a:off x="1666536" y="2400300"/>
            <a:ext cx="2521744" cy="1035844"/>
          </a:xfrm>
          <a:prstGeom prst="rect">
            <a:avLst/>
          </a:prstGeom>
        </p:spPr>
      </p:pic>
      <p:sp>
        <p:nvSpPr>
          <p:cNvPr id="4" name="TextBox 3">
            <a:extLst>
              <a:ext uri="{FF2B5EF4-FFF2-40B4-BE49-F238E27FC236}">
                <a16:creationId xmlns:a16="http://schemas.microsoft.com/office/drawing/2014/main" id="{9CCD16A1-029C-4F8C-84A3-7467B0ECCC34}"/>
              </a:ext>
            </a:extLst>
          </p:cNvPr>
          <p:cNvSpPr txBox="1"/>
          <p:nvPr/>
        </p:nvSpPr>
        <p:spPr>
          <a:xfrm>
            <a:off x="2812308" y="191609"/>
            <a:ext cx="2998120" cy="253916"/>
          </a:xfrm>
          <a:prstGeom prst="rect">
            <a:avLst/>
          </a:prstGeom>
          <a:noFill/>
        </p:spPr>
        <p:txBody>
          <a:bodyPr wrap="square" rtlCol="0">
            <a:spAutoFit/>
          </a:bodyPr>
          <a:lstStyle/>
          <a:p>
            <a:pPr algn="ctr"/>
            <a:r>
              <a:rPr lang="en-US" sz="1050" dirty="0"/>
              <a:t>Complete Linkage</a:t>
            </a:r>
          </a:p>
        </p:txBody>
      </p:sp>
      <p:pic>
        <p:nvPicPr>
          <p:cNvPr id="5" name="Picture 4">
            <a:extLst>
              <a:ext uri="{FF2B5EF4-FFF2-40B4-BE49-F238E27FC236}">
                <a16:creationId xmlns:a16="http://schemas.microsoft.com/office/drawing/2014/main" id="{F5111612-3209-4EF7-8D75-0C9E0DED7A21}"/>
              </a:ext>
            </a:extLst>
          </p:cNvPr>
          <p:cNvPicPr>
            <a:picLocks noChangeAspect="1"/>
          </p:cNvPicPr>
          <p:nvPr/>
        </p:nvPicPr>
        <p:blipFill>
          <a:blip r:embed="rId3"/>
          <a:stretch>
            <a:fillRect/>
          </a:stretch>
        </p:blipFill>
        <p:spPr>
          <a:xfrm>
            <a:off x="1714500" y="3707606"/>
            <a:ext cx="2343150" cy="935714"/>
          </a:xfrm>
          <a:prstGeom prst="rect">
            <a:avLst/>
          </a:prstGeom>
        </p:spPr>
      </p:pic>
      <p:pic>
        <p:nvPicPr>
          <p:cNvPr id="7" name="Picture 6">
            <a:extLst>
              <a:ext uri="{FF2B5EF4-FFF2-40B4-BE49-F238E27FC236}">
                <a16:creationId xmlns:a16="http://schemas.microsoft.com/office/drawing/2014/main" id="{452D0FBC-189D-4DDC-8404-2CADBC5BEF0E}"/>
              </a:ext>
            </a:extLst>
          </p:cNvPr>
          <p:cNvPicPr>
            <a:picLocks noChangeAspect="1"/>
          </p:cNvPicPr>
          <p:nvPr/>
        </p:nvPicPr>
        <p:blipFill>
          <a:blip r:embed="rId4"/>
          <a:stretch>
            <a:fillRect/>
          </a:stretch>
        </p:blipFill>
        <p:spPr>
          <a:xfrm>
            <a:off x="1582181" y="1085850"/>
            <a:ext cx="2886075" cy="1178719"/>
          </a:xfrm>
          <a:prstGeom prst="rect">
            <a:avLst/>
          </a:prstGeom>
        </p:spPr>
      </p:pic>
      <p:pic>
        <p:nvPicPr>
          <p:cNvPr id="8" name="Picture 7">
            <a:extLst>
              <a:ext uri="{FF2B5EF4-FFF2-40B4-BE49-F238E27FC236}">
                <a16:creationId xmlns:a16="http://schemas.microsoft.com/office/drawing/2014/main" id="{4840E4C2-6C67-47AC-850E-B1B67B7A151A}"/>
              </a:ext>
            </a:extLst>
          </p:cNvPr>
          <p:cNvPicPr>
            <a:picLocks noChangeAspect="1"/>
          </p:cNvPicPr>
          <p:nvPr/>
        </p:nvPicPr>
        <p:blipFill>
          <a:blip r:embed="rId5"/>
          <a:stretch>
            <a:fillRect/>
          </a:stretch>
        </p:blipFill>
        <p:spPr>
          <a:xfrm>
            <a:off x="4467403" y="3545220"/>
            <a:ext cx="1343025" cy="1264444"/>
          </a:xfrm>
          <a:prstGeom prst="rect">
            <a:avLst/>
          </a:prstGeom>
        </p:spPr>
      </p:pic>
      <p:pic>
        <p:nvPicPr>
          <p:cNvPr id="9" name="Picture 8">
            <a:extLst>
              <a:ext uri="{FF2B5EF4-FFF2-40B4-BE49-F238E27FC236}">
                <a16:creationId xmlns:a16="http://schemas.microsoft.com/office/drawing/2014/main" id="{20547C5C-BE05-445E-9659-C6AE3F620929}"/>
              </a:ext>
            </a:extLst>
          </p:cNvPr>
          <p:cNvPicPr>
            <a:picLocks noChangeAspect="1"/>
          </p:cNvPicPr>
          <p:nvPr/>
        </p:nvPicPr>
        <p:blipFill>
          <a:blip r:embed="rId6"/>
          <a:stretch>
            <a:fillRect/>
          </a:stretch>
        </p:blipFill>
        <p:spPr>
          <a:xfrm>
            <a:off x="4471987" y="2278857"/>
            <a:ext cx="1357313" cy="1264444"/>
          </a:xfrm>
          <a:prstGeom prst="rect">
            <a:avLst/>
          </a:prstGeom>
        </p:spPr>
      </p:pic>
    </p:spTree>
    <p:extLst>
      <p:ext uri="{BB962C8B-B14F-4D97-AF65-F5344CB8AC3E}">
        <p14:creationId xmlns:p14="http://schemas.microsoft.com/office/powerpoint/2010/main" val="740224179"/>
      </p:ext>
    </p:extLst>
  </p:cSld>
  <p:clrMapOvr>
    <a:masterClrMapping/>
  </p:clrMapOvr>
  <p:transition spd="med">
    <p:wipe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6B0A13-136D-48D1-ABCB-851AC5413932}"/>
              </a:ext>
            </a:extLst>
          </p:cNvPr>
          <p:cNvPicPr>
            <a:picLocks noChangeAspect="1"/>
          </p:cNvPicPr>
          <p:nvPr/>
        </p:nvPicPr>
        <p:blipFill>
          <a:blip r:embed="rId2"/>
          <a:stretch>
            <a:fillRect/>
          </a:stretch>
        </p:blipFill>
        <p:spPr>
          <a:xfrm>
            <a:off x="1284673" y="1257300"/>
            <a:ext cx="2308634" cy="914400"/>
          </a:xfrm>
          <a:prstGeom prst="rect">
            <a:avLst/>
          </a:prstGeom>
        </p:spPr>
      </p:pic>
      <p:pic>
        <p:nvPicPr>
          <p:cNvPr id="3" name="Picture 2">
            <a:extLst>
              <a:ext uri="{FF2B5EF4-FFF2-40B4-BE49-F238E27FC236}">
                <a16:creationId xmlns:a16="http://schemas.microsoft.com/office/drawing/2014/main" id="{0EC4B622-68FE-4DB1-95D5-D4A3AC79D1AB}"/>
              </a:ext>
            </a:extLst>
          </p:cNvPr>
          <p:cNvPicPr>
            <a:picLocks noChangeAspect="1"/>
          </p:cNvPicPr>
          <p:nvPr/>
        </p:nvPicPr>
        <p:blipFill>
          <a:blip r:embed="rId3"/>
          <a:stretch>
            <a:fillRect/>
          </a:stretch>
        </p:blipFill>
        <p:spPr>
          <a:xfrm>
            <a:off x="3829051" y="958116"/>
            <a:ext cx="3650456" cy="1635919"/>
          </a:xfrm>
          <a:prstGeom prst="rect">
            <a:avLst/>
          </a:prstGeom>
        </p:spPr>
      </p:pic>
    </p:spTree>
    <p:extLst>
      <p:ext uri="{BB962C8B-B14F-4D97-AF65-F5344CB8AC3E}">
        <p14:creationId xmlns:p14="http://schemas.microsoft.com/office/powerpoint/2010/main" val="3816146761"/>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3"/>
          <p:cNvSpPr txBox="1"/>
          <p:nvPr/>
        </p:nvSpPr>
        <p:spPr>
          <a:xfrm>
            <a:off x="944094" y="16666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dirty="0">
                <a:solidFill>
                  <a:srgbClr val="BF9000"/>
                </a:solidFill>
                <a:latin typeface="Cambria"/>
                <a:ea typeface="Cambria"/>
                <a:cs typeface="Cambria"/>
                <a:sym typeface="Cambria"/>
              </a:rPr>
              <a:t>Clustering</a:t>
            </a:r>
            <a:endParaRPr sz="2400" dirty="0">
              <a:solidFill>
                <a:srgbClr val="434343"/>
              </a:solidFill>
              <a:latin typeface="Cambria"/>
              <a:ea typeface="Cambria"/>
              <a:cs typeface="Cambria"/>
              <a:sym typeface="Cambria"/>
            </a:endParaRPr>
          </a:p>
        </p:txBody>
      </p:sp>
      <p:sp>
        <p:nvSpPr>
          <p:cNvPr id="170" name="Google Shape;170;p33"/>
          <p:cNvSpPr txBox="1"/>
          <p:nvPr/>
        </p:nvSpPr>
        <p:spPr>
          <a:xfrm>
            <a:off x="944094" y="28535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solidFill>
                  <a:srgbClr val="434343"/>
                </a:solidFill>
                <a:latin typeface="Nothing You Could Do"/>
                <a:ea typeface="Nothing You Could Do"/>
                <a:cs typeface="Nothing You Could Do"/>
                <a:sym typeface="Nothing You Could Do"/>
              </a:rPr>
              <a:t>Grouping of Similar things</a:t>
            </a:r>
            <a:endParaRPr sz="2400">
              <a:solidFill>
                <a:srgbClr val="434343"/>
              </a:solidFill>
              <a:latin typeface="Nothing You Could Do"/>
              <a:ea typeface="Nothing You Could Do"/>
              <a:cs typeface="Nothing You Could Do"/>
              <a:sym typeface="Nothing You Could Do"/>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A11D47-5338-4EF2-BA8A-6C992338A1B4}"/>
              </a:ext>
            </a:extLst>
          </p:cNvPr>
          <p:cNvPicPr>
            <a:picLocks noChangeAspect="1"/>
          </p:cNvPicPr>
          <p:nvPr/>
        </p:nvPicPr>
        <p:blipFill>
          <a:blip r:embed="rId2"/>
          <a:stretch>
            <a:fillRect/>
          </a:stretch>
        </p:blipFill>
        <p:spPr>
          <a:xfrm>
            <a:off x="2000250" y="1143000"/>
            <a:ext cx="3957638" cy="642938"/>
          </a:xfrm>
          <a:prstGeom prst="rect">
            <a:avLst/>
          </a:prstGeom>
        </p:spPr>
      </p:pic>
      <p:pic>
        <p:nvPicPr>
          <p:cNvPr id="3" name="Picture 2">
            <a:extLst>
              <a:ext uri="{FF2B5EF4-FFF2-40B4-BE49-F238E27FC236}">
                <a16:creationId xmlns:a16="http://schemas.microsoft.com/office/drawing/2014/main" id="{C455EF09-6094-4E98-9D98-22338420BA62}"/>
              </a:ext>
            </a:extLst>
          </p:cNvPr>
          <p:cNvPicPr>
            <a:picLocks noChangeAspect="1"/>
          </p:cNvPicPr>
          <p:nvPr/>
        </p:nvPicPr>
        <p:blipFill>
          <a:blip r:embed="rId3"/>
          <a:stretch>
            <a:fillRect/>
          </a:stretch>
        </p:blipFill>
        <p:spPr>
          <a:xfrm>
            <a:off x="1978073" y="2286001"/>
            <a:ext cx="3743325" cy="1593056"/>
          </a:xfrm>
          <a:prstGeom prst="rect">
            <a:avLst/>
          </a:prstGeom>
        </p:spPr>
      </p:pic>
    </p:spTree>
    <p:extLst>
      <p:ext uri="{BB962C8B-B14F-4D97-AF65-F5344CB8AC3E}">
        <p14:creationId xmlns:p14="http://schemas.microsoft.com/office/powerpoint/2010/main" val="149286096"/>
      </p:ext>
    </p:extLst>
  </p:cSld>
  <p:clrMapOvr>
    <a:masterClrMapping/>
  </p:clrMapOvr>
  <p:transition spd="med">
    <p:wipe di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637239" y="150800"/>
            <a:ext cx="6316439" cy="310253"/>
          </a:xfrm>
          <a:prstGeom prst="rect">
            <a:avLst/>
          </a:prstGeom>
        </p:spPr>
        <p:txBody>
          <a:bodyPr/>
          <a:lstStyle/>
          <a:p>
            <a:r>
              <a:rPr lang="en-US" altLang="en-US" sz="1350" dirty="0"/>
              <a:t>Machine Learning (Hierarchical (Agglomerative ) Clustering) </a:t>
            </a:r>
          </a:p>
        </p:txBody>
      </p:sp>
      <p:sp>
        <p:nvSpPr>
          <p:cNvPr id="340995" name="Rectangle 3"/>
          <p:cNvSpPr>
            <a:spLocks noGrp="1" noChangeArrowheads="1"/>
          </p:cNvSpPr>
          <p:nvPr>
            <p:ph idx="4294967295"/>
          </p:nvPr>
        </p:nvSpPr>
        <p:spPr>
          <a:xfrm>
            <a:off x="1453243" y="857250"/>
            <a:ext cx="6172200" cy="2095928"/>
          </a:xfrm>
        </p:spPr>
        <p:txBody>
          <a:bodyPr>
            <a:spAutoFit/>
          </a:bodyPr>
          <a:lstStyle/>
          <a:p>
            <a:pPr marL="257175" indent="-257175">
              <a:buFont typeface="+mj-lt"/>
              <a:buAutoNum type="arabicPeriod"/>
            </a:pPr>
            <a:r>
              <a:rPr lang="en-IN" sz="1200" dirty="0"/>
              <a:t>Dendrogram is a tree like diagram that summarizes the process of clustering. At the leaf are the records representing the data points while root node is the entire data. The intermediate nodes have two daughter nodes representing sub groups</a:t>
            </a:r>
          </a:p>
          <a:p>
            <a:pPr marL="257175" indent="-257175">
              <a:buFont typeface="+mj-lt"/>
              <a:buAutoNum type="arabicPeriod"/>
            </a:pPr>
            <a:endParaRPr lang="en-IN" sz="1200" dirty="0"/>
          </a:p>
          <a:p>
            <a:pPr marL="257175" indent="-257175">
              <a:buFont typeface="+mj-lt"/>
              <a:buAutoNum type="arabicPeriod"/>
            </a:pPr>
            <a:r>
              <a:rPr lang="en-IN" sz="1200" dirty="0"/>
              <a:t>Similar records are joined by lines who’s vertical length reflects the relative distance between the data points</a:t>
            </a:r>
          </a:p>
          <a:p>
            <a:pPr marL="257175" indent="-257175">
              <a:buFont typeface="+mj-lt"/>
              <a:buAutoNum type="arabicPeriod"/>
            </a:pPr>
            <a:endParaRPr lang="en-IN" sz="1200" dirty="0"/>
          </a:p>
          <a:p>
            <a:pPr marL="257175" indent="-257175">
              <a:buFont typeface="+mj-lt"/>
              <a:buAutoNum type="arabicPeriod"/>
            </a:pPr>
            <a:r>
              <a:rPr lang="en-IN" sz="1200" dirty="0"/>
              <a:t>When viewed bottom up, the tree posses a monotonicity property. Dissimilarity between the merged clusters is monotone increasing with the level of merger</a:t>
            </a:r>
          </a:p>
        </p:txBody>
      </p:sp>
      <p:grpSp>
        <p:nvGrpSpPr>
          <p:cNvPr id="6" name="Group 5">
            <a:extLst>
              <a:ext uri="{FF2B5EF4-FFF2-40B4-BE49-F238E27FC236}">
                <a16:creationId xmlns:a16="http://schemas.microsoft.com/office/drawing/2014/main" id="{AD165128-1BE6-4D12-930E-E29FFE51329E}"/>
              </a:ext>
            </a:extLst>
          </p:cNvPr>
          <p:cNvGrpSpPr/>
          <p:nvPr/>
        </p:nvGrpSpPr>
        <p:grpSpPr>
          <a:xfrm>
            <a:off x="1842406" y="2802271"/>
            <a:ext cx="5200650" cy="1826879"/>
            <a:chOff x="413657" y="2314433"/>
            <a:chExt cx="8501743" cy="3871231"/>
          </a:xfrm>
        </p:grpSpPr>
        <p:pic>
          <p:nvPicPr>
            <p:cNvPr id="3" name="Picture 2">
              <a:extLst>
                <a:ext uri="{FF2B5EF4-FFF2-40B4-BE49-F238E27FC236}">
                  <a16:creationId xmlns:a16="http://schemas.microsoft.com/office/drawing/2014/main" id="{15C5D2A5-0F75-4B81-9AA4-8A2BC8D65AFB}"/>
                </a:ext>
              </a:extLst>
            </p:cNvPr>
            <p:cNvPicPr>
              <a:picLocks noChangeAspect="1"/>
            </p:cNvPicPr>
            <p:nvPr/>
          </p:nvPicPr>
          <p:blipFill>
            <a:blip r:embed="rId3"/>
            <a:stretch>
              <a:fillRect/>
            </a:stretch>
          </p:blipFill>
          <p:spPr>
            <a:xfrm>
              <a:off x="413657" y="2362200"/>
              <a:ext cx="4034975" cy="3823464"/>
            </a:xfrm>
            <a:prstGeom prst="rect">
              <a:avLst/>
            </a:prstGeom>
          </p:spPr>
        </p:pic>
        <p:pic>
          <p:nvPicPr>
            <p:cNvPr id="4" name="Picture 3">
              <a:extLst>
                <a:ext uri="{FF2B5EF4-FFF2-40B4-BE49-F238E27FC236}">
                  <a16:creationId xmlns:a16="http://schemas.microsoft.com/office/drawing/2014/main" id="{072B1650-26E1-48C5-8D90-6EA59C7BA95A}"/>
                </a:ext>
              </a:extLst>
            </p:cNvPr>
            <p:cNvPicPr>
              <a:picLocks noChangeAspect="1"/>
            </p:cNvPicPr>
            <p:nvPr/>
          </p:nvPicPr>
          <p:blipFill>
            <a:blip r:embed="rId4"/>
            <a:stretch>
              <a:fillRect/>
            </a:stretch>
          </p:blipFill>
          <p:spPr>
            <a:xfrm>
              <a:off x="4648200" y="2314433"/>
              <a:ext cx="4267200" cy="3705368"/>
            </a:xfrm>
            <a:prstGeom prst="rect">
              <a:avLst/>
            </a:prstGeom>
          </p:spPr>
        </p:pic>
      </p:grpSp>
      <p:sp>
        <p:nvSpPr>
          <p:cNvPr id="5" name="TextBox 4">
            <a:extLst>
              <a:ext uri="{FF2B5EF4-FFF2-40B4-BE49-F238E27FC236}">
                <a16:creationId xmlns:a16="http://schemas.microsoft.com/office/drawing/2014/main" id="{3E4C5B4C-2A0D-4489-964D-34482179B849}"/>
              </a:ext>
            </a:extLst>
          </p:cNvPr>
          <p:cNvSpPr txBox="1"/>
          <p:nvPr/>
        </p:nvSpPr>
        <p:spPr>
          <a:xfrm>
            <a:off x="1428750" y="4686300"/>
            <a:ext cx="6196693" cy="334835"/>
          </a:xfrm>
          <a:prstGeom prst="rect">
            <a:avLst/>
          </a:prstGeom>
          <a:noFill/>
        </p:spPr>
        <p:txBody>
          <a:bodyPr wrap="square" rtlCol="0">
            <a:spAutoFit/>
          </a:bodyPr>
          <a:lstStyle/>
          <a:p>
            <a:r>
              <a:rPr lang="en-US" sz="788" dirty="0"/>
              <a:t>Source: https://ncss-wpengine.netdna-ssl.com/wp-content/themes/ncss/pdf/Procedures/NCSS/Hierarchical_Clustering-Dendrograms.pdf</a:t>
            </a:r>
          </a:p>
        </p:txBody>
      </p:sp>
    </p:spTree>
    <p:extLst>
      <p:ext uri="{BB962C8B-B14F-4D97-AF65-F5344CB8AC3E}">
        <p14:creationId xmlns:p14="http://schemas.microsoft.com/office/powerpoint/2010/main" val="398442267"/>
      </p:ext>
    </p:extLst>
  </p:cSld>
  <p:clrMapOvr>
    <a:masterClrMapping/>
  </p:clrMapOvr>
  <p:transition spd="med">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370111" y="136745"/>
            <a:ext cx="6316439" cy="310253"/>
          </a:xfrm>
          <a:prstGeom prst="rect">
            <a:avLst/>
          </a:prstGeom>
        </p:spPr>
        <p:txBody>
          <a:bodyPr/>
          <a:lstStyle/>
          <a:p>
            <a:r>
              <a:rPr lang="en-US" altLang="en-US" sz="1350" dirty="0"/>
              <a:t>Machine Learning (Hierarchical (Agglomerative ) Clustering) </a:t>
            </a:r>
          </a:p>
        </p:txBody>
      </p:sp>
      <p:sp>
        <p:nvSpPr>
          <p:cNvPr id="340995" name="Rectangle 3"/>
          <p:cNvSpPr>
            <a:spLocks noGrp="1" noChangeArrowheads="1"/>
          </p:cNvSpPr>
          <p:nvPr>
            <p:ph idx="4294967295"/>
          </p:nvPr>
        </p:nvSpPr>
        <p:spPr>
          <a:xfrm>
            <a:off x="247210" y="766750"/>
            <a:ext cx="4372079" cy="3582489"/>
          </a:xfrm>
        </p:spPr>
        <p:txBody>
          <a:bodyPr wrap="square">
            <a:spAutoFit/>
          </a:bodyPr>
          <a:lstStyle/>
          <a:p>
            <a:pPr marL="257175" indent="-257175">
              <a:buFont typeface="+mj-lt"/>
              <a:buAutoNum type="arabicPeriod"/>
            </a:pPr>
            <a:r>
              <a:rPr lang="en-US" sz="1200" dirty="0"/>
              <a:t>The horizontal axis of the dendrogram represents the distance or dissimilarity between clusters (the scale is in reverse order)</a:t>
            </a:r>
          </a:p>
          <a:p>
            <a:pPr marL="257175" indent="-257175">
              <a:buFont typeface="+mj-lt"/>
              <a:buAutoNum type="arabicPeriod"/>
            </a:pPr>
            <a:endParaRPr lang="en-US" sz="1200" dirty="0"/>
          </a:p>
          <a:p>
            <a:pPr marL="257175" indent="-257175">
              <a:buFont typeface="+mj-lt"/>
              <a:buAutoNum type="arabicPeriod"/>
            </a:pPr>
            <a:r>
              <a:rPr lang="en-US" sz="1200" dirty="0"/>
              <a:t>The vertical axis represents the objects and clusters. </a:t>
            </a:r>
          </a:p>
          <a:p>
            <a:pPr marL="257175" indent="-257175">
              <a:buFont typeface="+mj-lt"/>
              <a:buAutoNum type="arabicPeriod"/>
            </a:pPr>
            <a:endParaRPr lang="en-US" sz="1200" dirty="0"/>
          </a:p>
          <a:p>
            <a:pPr marL="257175" indent="-257175">
              <a:buFont typeface="+mj-lt"/>
              <a:buAutoNum type="arabicPeriod"/>
            </a:pPr>
            <a:r>
              <a:rPr lang="en-US" sz="1200" dirty="0"/>
              <a:t>Each fusion of two clusters is represented on the graph by the splitting of a horizontal line</a:t>
            </a:r>
          </a:p>
          <a:p>
            <a:pPr marL="257175" indent="-257175">
              <a:buFont typeface="+mj-lt"/>
              <a:buAutoNum type="arabicPeriod"/>
            </a:pPr>
            <a:endParaRPr lang="en-US" sz="1200" dirty="0"/>
          </a:p>
          <a:p>
            <a:pPr marL="257175" indent="-257175">
              <a:buFont typeface="+mj-lt"/>
              <a:buAutoNum type="arabicPeriod"/>
            </a:pPr>
            <a:r>
              <a:rPr lang="en-US" sz="1200" dirty="0"/>
              <a:t>The horizontal position of the split, shown by the short vertical bar, gives the distance (dissimilarity) between the two clusters</a:t>
            </a:r>
          </a:p>
          <a:p>
            <a:pPr marL="257175" indent="-257175">
              <a:buFont typeface="+mj-lt"/>
              <a:buAutoNum type="arabicPeriod"/>
            </a:pPr>
            <a:endParaRPr lang="en-US" sz="1200" dirty="0"/>
          </a:p>
          <a:p>
            <a:pPr marL="257175" indent="-257175">
              <a:buFont typeface="+mj-lt"/>
              <a:buAutoNum type="arabicPeriod"/>
            </a:pPr>
            <a:r>
              <a:rPr lang="en-US" sz="1200" dirty="0"/>
              <a:t>When we draw a vertical at any point on the X axis, the number of lines it cuts indicates number of clusters at that value of dissimilarity</a:t>
            </a:r>
          </a:p>
        </p:txBody>
      </p:sp>
      <p:pic>
        <p:nvPicPr>
          <p:cNvPr id="4" name="Picture 3">
            <a:extLst>
              <a:ext uri="{FF2B5EF4-FFF2-40B4-BE49-F238E27FC236}">
                <a16:creationId xmlns:a16="http://schemas.microsoft.com/office/drawing/2014/main" id="{072B1650-26E1-48C5-8D90-6EA59C7BA95A}"/>
              </a:ext>
            </a:extLst>
          </p:cNvPr>
          <p:cNvPicPr>
            <a:picLocks noChangeAspect="1"/>
          </p:cNvPicPr>
          <p:nvPr/>
        </p:nvPicPr>
        <p:blipFill>
          <a:blip r:embed="rId3"/>
          <a:stretch>
            <a:fillRect/>
          </a:stretch>
        </p:blipFill>
        <p:spPr>
          <a:xfrm>
            <a:off x="4800600" y="843959"/>
            <a:ext cx="3020495" cy="2622808"/>
          </a:xfrm>
          <a:prstGeom prst="rect">
            <a:avLst/>
          </a:prstGeom>
        </p:spPr>
      </p:pic>
      <p:sp>
        <p:nvSpPr>
          <p:cNvPr id="5" name="TextBox 4">
            <a:extLst>
              <a:ext uri="{FF2B5EF4-FFF2-40B4-BE49-F238E27FC236}">
                <a16:creationId xmlns:a16="http://schemas.microsoft.com/office/drawing/2014/main" id="{3E4C5B4C-2A0D-4489-964D-34482179B849}"/>
              </a:ext>
            </a:extLst>
          </p:cNvPr>
          <p:cNvSpPr txBox="1"/>
          <p:nvPr/>
        </p:nvSpPr>
        <p:spPr>
          <a:xfrm>
            <a:off x="1428750" y="4724463"/>
            <a:ext cx="6196693" cy="334835"/>
          </a:xfrm>
          <a:prstGeom prst="rect">
            <a:avLst/>
          </a:prstGeom>
          <a:noFill/>
        </p:spPr>
        <p:txBody>
          <a:bodyPr wrap="square" rtlCol="0">
            <a:spAutoFit/>
          </a:bodyPr>
          <a:lstStyle/>
          <a:p>
            <a:r>
              <a:rPr lang="en-US" sz="788" dirty="0"/>
              <a:t>Source: https://ncss-wpengine.netdna-ssl.com/wp-content/themes/ncss/pdf/Procedures/NCSS/Hierarchical_Clustering-Dendrograms.pdf</a:t>
            </a:r>
          </a:p>
        </p:txBody>
      </p:sp>
      <p:sp>
        <p:nvSpPr>
          <p:cNvPr id="2" name="Right Brace 1">
            <a:extLst>
              <a:ext uri="{FF2B5EF4-FFF2-40B4-BE49-F238E27FC236}">
                <a16:creationId xmlns:a16="http://schemas.microsoft.com/office/drawing/2014/main" id="{08E658AF-B443-402B-AFF7-23261BCC3CB3}"/>
              </a:ext>
            </a:extLst>
          </p:cNvPr>
          <p:cNvSpPr/>
          <p:nvPr/>
        </p:nvSpPr>
        <p:spPr>
          <a:xfrm>
            <a:off x="7772401" y="3028950"/>
            <a:ext cx="34289" cy="114300"/>
          </a:xfrm>
          <a:prstGeom prst="rightBrac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8" name="Right Brace 7">
            <a:extLst>
              <a:ext uri="{FF2B5EF4-FFF2-40B4-BE49-F238E27FC236}">
                <a16:creationId xmlns:a16="http://schemas.microsoft.com/office/drawing/2014/main" id="{B4FFF27B-0DFC-4BE9-9EBB-975A9A2EB41A}"/>
              </a:ext>
            </a:extLst>
          </p:cNvPr>
          <p:cNvSpPr/>
          <p:nvPr/>
        </p:nvSpPr>
        <p:spPr>
          <a:xfrm>
            <a:off x="7772401" y="2743200"/>
            <a:ext cx="34289" cy="1143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12" name="TextBox 11">
            <a:extLst>
              <a:ext uri="{FF2B5EF4-FFF2-40B4-BE49-F238E27FC236}">
                <a16:creationId xmlns:a16="http://schemas.microsoft.com/office/drawing/2014/main" id="{A02CCFD6-BA95-4562-B552-30D27431640C}"/>
              </a:ext>
            </a:extLst>
          </p:cNvPr>
          <p:cNvSpPr txBox="1"/>
          <p:nvPr/>
        </p:nvSpPr>
        <p:spPr>
          <a:xfrm>
            <a:off x="5600700" y="3771901"/>
            <a:ext cx="2171700" cy="577338"/>
          </a:xfrm>
          <a:prstGeom prst="rect">
            <a:avLst/>
          </a:prstGeom>
          <a:noFill/>
        </p:spPr>
        <p:txBody>
          <a:bodyPr wrap="square" rtlCol="0">
            <a:spAutoFit/>
          </a:bodyPr>
          <a:lstStyle/>
          <a:p>
            <a:r>
              <a:rPr lang="en-US" sz="788" dirty="0"/>
              <a:t>Distance/ dissimilarity between 1,3  is less than between 4 and 5. This is reflected in the length of the horizontal bar which is longer for 4,5 compared to 1,3</a:t>
            </a:r>
          </a:p>
        </p:txBody>
      </p:sp>
      <p:cxnSp>
        <p:nvCxnSpPr>
          <p:cNvPr id="14" name="Straight Arrow Connector 13">
            <a:extLst>
              <a:ext uri="{FF2B5EF4-FFF2-40B4-BE49-F238E27FC236}">
                <a16:creationId xmlns:a16="http://schemas.microsoft.com/office/drawing/2014/main" id="{B0440E80-07A7-4AC0-BD11-C9C1F7A061F8}"/>
              </a:ext>
            </a:extLst>
          </p:cNvPr>
          <p:cNvCxnSpPr>
            <a:cxnSpLocks/>
            <a:stCxn id="12" idx="0"/>
            <a:endCxn id="22" idx="1"/>
          </p:cNvCxnSpPr>
          <p:nvPr/>
        </p:nvCxnSpPr>
        <p:spPr>
          <a:xfrm flipV="1">
            <a:off x="6686550" y="3257550"/>
            <a:ext cx="837996" cy="51435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82496F3-3E51-41F7-A163-EF8D9BD44D7E}"/>
              </a:ext>
            </a:extLst>
          </p:cNvPr>
          <p:cNvCxnSpPr>
            <a:cxnSpLocks/>
            <a:stCxn id="12" idx="0"/>
          </p:cNvCxnSpPr>
          <p:nvPr/>
        </p:nvCxnSpPr>
        <p:spPr>
          <a:xfrm flipV="1">
            <a:off x="6686550" y="2800350"/>
            <a:ext cx="914400" cy="971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ight Brace 18">
            <a:extLst>
              <a:ext uri="{FF2B5EF4-FFF2-40B4-BE49-F238E27FC236}">
                <a16:creationId xmlns:a16="http://schemas.microsoft.com/office/drawing/2014/main" id="{9FFDD0C4-9025-47EF-BAD6-964D33CE0D44}"/>
              </a:ext>
            </a:extLst>
          </p:cNvPr>
          <p:cNvSpPr/>
          <p:nvPr/>
        </p:nvSpPr>
        <p:spPr>
          <a:xfrm rot="16200000">
            <a:off x="7399849" y="2536270"/>
            <a:ext cx="138004" cy="35515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22" name="Right Brace 21">
            <a:extLst>
              <a:ext uri="{FF2B5EF4-FFF2-40B4-BE49-F238E27FC236}">
                <a16:creationId xmlns:a16="http://schemas.microsoft.com/office/drawing/2014/main" id="{A79B3983-E6A3-4BF8-9D6A-86DEC120CBB4}"/>
              </a:ext>
            </a:extLst>
          </p:cNvPr>
          <p:cNvSpPr/>
          <p:nvPr/>
        </p:nvSpPr>
        <p:spPr>
          <a:xfrm rot="5400000">
            <a:off x="7460880" y="3078646"/>
            <a:ext cx="114299" cy="243509"/>
          </a:xfrm>
          <a:prstGeom prst="rightBrace">
            <a:avLst>
              <a:gd name="adj1" fmla="val 8333"/>
              <a:gd name="adj2" fmla="val 47324"/>
            </a:avLst>
          </a:prstGeom>
          <a:ln>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cxnSp>
        <p:nvCxnSpPr>
          <p:cNvPr id="23" name="Straight Connector 22">
            <a:extLst>
              <a:ext uri="{FF2B5EF4-FFF2-40B4-BE49-F238E27FC236}">
                <a16:creationId xmlns:a16="http://schemas.microsoft.com/office/drawing/2014/main" id="{31BA4487-5149-4023-87DF-A1D6DD798E71}"/>
              </a:ext>
            </a:extLst>
          </p:cNvPr>
          <p:cNvCxnSpPr/>
          <p:nvPr/>
        </p:nvCxnSpPr>
        <p:spPr>
          <a:xfrm flipV="1">
            <a:off x="5524295" y="1314450"/>
            <a:ext cx="0" cy="188595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6A351875-D42F-40E2-A9E9-F70BB1C3E86C}"/>
              </a:ext>
            </a:extLst>
          </p:cNvPr>
          <p:cNvSpPr txBox="1"/>
          <p:nvPr/>
        </p:nvSpPr>
        <p:spPr>
          <a:xfrm>
            <a:off x="5086350" y="1124013"/>
            <a:ext cx="571500" cy="334835"/>
          </a:xfrm>
          <a:prstGeom prst="rect">
            <a:avLst/>
          </a:prstGeom>
          <a:noFill/>
        </p:spPr>
        <p:txBody>
          <a:bodyPr wrap="square" rtlCol="0">
            <a:spAutoFit/>
          </a:bodyPr>
          <a:lstStyle/>
          <a:p>
            <a:r>
              <a:rPr lang="en-US" sz="788" dirty="0"/>
              <a:t>2 clusters</a:t>
            </a:r>
          </a:p>
        </p:txBody>
      </p:sp>
      <p:cxnSp>
        <p:nvCxnSpPr>
          <p:cNvPr id="27" name="Straight Connector 26">
            <a:extLst>
              <a:ext uri="{FF2B5EF4-FFF2-40B4-BE49-F238E27FC236}">
                <a16:creationId xmlns:a16="http://schemas.microsoft.com/office/drawing/2014/main" id="{4DAA4BBA-3B41-485F-B431-5A092F8A4E4B}"/>
              </a:ext>
            </a:extLst>
          </p:cNvPr>
          <p:cNvCxnSpPr/>
          <p:nvPr/>
        </p:nvCxnSpPr>
        <p:spPr>
          <a:xfrm flipV="1">
            <a:off x="5886450" y="1314450"/>
            <a:ext cx="0" cy="188595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255B3A11-35B5-43C5-97A2-AC6864250C6F}"/>
              </a:ext>
            </a:extLst>
          </p:cNvPr>
          <p:cNvSpPr txBox="1"/>
          <p:nvPr/>
        </p:nvSpPr>
        <p:spPr>
          <a:xfrm>
            <a:off x="5715000" y="1117749"/>
            <a:ext cx="571500" cy="334835"/>
          </a:xfrm>
          <a:prstGeom prst="rect">
            <a:avLst/>
          </a:prstGeom>
          <a:noFill/>
        </p:spPr>
        <p:txBody>
          <a:bodyPr wrap="square" rtlCol="0">
            <a:spAutoFit/>
          </a:bodyPr>
          <a:lstStyle/>
          <a:p>
            <a:r>
              <a:rPr lang="en-US" sz="788" dirty="0"/>
              <a:t>3 clusters</a:t>
            </a:r>
          </a:p>
        </p:txBody>
      </p:sp>
      <p:cxnSp>
        <p:nvCxnSpPr>
          <p:cNvPr id="29" name="Straight Connector 28">
            <a:extLst>
              <a:ext uri="{FF2B5EF4-FFF2-40B4-BE49-F238E27FC236}">
                <a16:creationId xmlns:a16="http://schemas.microsoft.com/office/drawing/2014/main" id="{F8322FF1-B731-4670-B654-FEBDF44FD425}"/>
              </a:ext>
            </a:extLst>
          </p:cNvPr>
          <p:cNvCxnSpPr/>
          <p:nvPr/>
        </p:nvCxnSpPr>
        <p:spPr>
          <a:xfrm flipV="1">
            <a:off x="6743700" y="1314450"/>
            <a:ext cx="0" cy="1885950"/>
          </a:xfrm>
          <a:prstGeom prst="line">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2765E72E-13DA-4ED2-928F-2E7849E454CC}"/>
              </a:ext>
            </a:extLst>
          </p:cNvPr>
          <p:cNvSpPr txBox="1"/>
          <p:nvPr/>
        </p:nvSpPr>
        <p:spPr>
          <a:xfrm>
            <a:off x="6457950" y="1124013"/>
            <a:ext cx="571500" cy="334835"/>
          </a:xfrm>
          <a:prstGeom prst="rect">
            <a:avLst/>
          </a:prstGeom>
          <a:noFill/>
        </p:spPr>
        <p:txBody>
          <a:bodyPr wrap="square" rtlCol="0">
            <a:spAutoFit/>
          </a:bodyPr>
          <a:lstStyle/>
          <a:p>
            <a:r>
              <a:rPr lang="en-US" sz="788" dirty="0"/>
              <a:t>5 clusters</a:t>
            </a:r>
          </a:p>
        </p:txBody>
      </p:sp>
    </p:spTree>
    <p:extLst>
      <p:ext uri="{BB962C8B-B14F-4D97-AF65-F5344CB8AC3E}">
        <p14:creationId xmlns:p14="http://schemas.microsoft.com/office/powerpoint/2010/main" val="2515160708"/>
      </p:ext>
    </p:extLst>
  </p:cSld>
  <p:clrMapOvr>
    <a:masterClrMapping/>
  </p:clrMapOvr>
  <p:transition spd="med">
    <p:wipe di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FDAB79B-201F-4138-A24C-EDB2112B9FBE}"/>
              </a:ext>
            </a:extLst>
          </p:cNvPr>
          <p:cNvGrpSpPr/>
          <p:nvPr/>
        </p:nvGrpSpPr>
        <p:grpSpPr>
          <a:xfrm>
            <a:off x="2286000" y="1200150"/>
            <a:ext cx="4114800" cy="3257550"/>
            <a:chOff x="1371600" y="1143000"/>
            <a:chExt cx="5486400" cy="4343400"/>
          </a:xfrm>
        </p:grpSpPr>
        <p:pic>
          <p:nvPicPr>
            <p:cNvPr id="2" name="Picture 1">
              <a:extLst>
                <a:ext uri="{FF2B5EF4-FFF2-40B4-BE49-F238E27FC236}">
                  <a16:creationId xmlns:a16="http://schemas.microsoft.com/office/drawing/2014/main" id="{75E794AA-0DBC-4FB0-AC80-D000DE5B4001}"/>
                </a:ext>
              </a:extLst>
            </p:cNvPr>
            <p:cNvPicPr>
              <a:picLocks noChangeAspect="1"/>
            </p:cNvPicPr>
            <p:nvPr/>
          </p:nvPicPr>
          <p:blipFill>
            <a:blip r:embed="rId2"/>
            <a:stretch>
              <a:fillRect/>
            </a:stretch>
          </p:blipFill>
          <p:spPr>
            <a:xfrm>
              <a:off x="1676400" y="1143000"/>
              <a:ext cx="3995737" cy="3995737"/>
            </a:xfrm>
            <a:prstGeom prst="rect">
              <a:avLst/>
            </a:prstGeom>
          </p:spPr>
        </p:pic>
        <p:cxnSp>
          <p:nvCxnSpPr>
            <p:cNvPr id="4" name="Straight Arrow Connector 3">
              <a:extLst>
                <a:ext uri="{FF2B5EF4-FFF2-40B4-BE49-F238E27FC236}">
                  <a16:creationId xmlns:a16="http://schemas.microsoft.com/office/drawing/2014/main" id="{B1688A17-1299-413A-B8DD-AD602E91EC94}"/>
                </a:ext>
              </a:extLst>
            </p:cNvPr>
            <p:cNvCxnSpPr/>
            <p:nvPr/>
          </p:nvCxnSpPr>
          <p:spPr>
            <a:xfrm>
              <a:off x="1371600" y="5334000"/>
              <a:ext cx="54864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2BCD9B1B-9666-4229-ACD0-FB7321428617}"/>
                </a:ext>
              </a:extLst>
            </p:cNvPr>
            <p:cNvCxnSpPr>
              <a:cxnSpLocks/>
            </p:cNvCxnSpPr>
            <p:nvPr/>
          </p:nvCxnSpPr>
          <p:spPr>
            <a:xfrm flipV="1">
              <a:off x="1524000" y="1143000"/>
              <a:ext cx="0" cy="4343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8" name="TextBox 7">
            <a:extLst>
              <a:ext uri="{FF2B5EF4-FFF2-40B4-BE49-F238E27FC236}">
                <a16:creationId xmlns:a16="http://schemas.microsoft.com/office/drawing/2014/main" id="{4E0ECC77-F40D-49B2-8191-EB1EF2AC1E27}"/>
              </a:ext>
            </a:extLst>
          </p:cNvPr>
          <p:cNvSpPr txBox="1"/>
          <p:nvPr/>
        </p:nvSpPr>
        <p:spPr>
          <a:xfrm>
            <a:off x="1625244" y="221096"/>
            <a:ext cx="2571750" cy="253916"/>
          </a:xfrm>
          <a:prstGeom prst="rect">
            <a:avLst/>
          </a:prstGeom>
          <a:noFill/>
        </p:spPr>
        <p:txBody>
          <a:bodyPr wrap="square" rtlCol="0">
            <a:spAutoFit/>
          </a:bodyPr>
          <a:lstStyle/>
          <a:p>
            <a:r>
              <a:rPr lang="en-US" sz="1050" dirty="0"/>
              <a:t>Clusters within clusters</a:t>
            </a:r>
          </a:p>
        </p:txBody>
      </p:sp>
    </p:spTree>
    <p:extLst>
      <p:ext uri="{BB962C8B-B14F-4D97-AF65-F5344CB8AC3E}">
        <p14:creationId xmlns:p14="http://schemas.microsoft.com/office/powerpoint/2010/main" val="2824848458"/>
      </p:ext>
    </p:extLst>
  </p:cSld>
  <p:clrMapOvr>
    <a:masterClrMapping/>
  </p:clrMapOvr>
  <p:transition spd="med">
    <p:wipe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130"/>
          <p:cNvSpPr txBox="1"/>
          <p:nvPr/>
        </p:nvSpPr>
        <p:spPr>
          <a:xfrm>
            <a:off x="-75" y="1911325"/>
            <a:ext cx="9144000" cy="11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How many Clusters to have?</a:t>
            </a:r>
            <a:endParaRPr sz="2400">
              <a:solidFill>
                <a:srgbClr val="666666"/>
              </a:solidFill>
              <a:latin typeface="Cambria"/>
              <a:ea typeface="Cambria"/>
              <a:cs typeface="Cambria"/>
              <a:sym typeface="Cambria"/>
            </a:endParaRPr>
          </a:p>
        </p:txBody>
      </p:sp>
    </p:spTree>
    <p:extLst>
      <p:ext uri="{BB962C8B-B14F-4D97-AF65-F5344CB8AC3E}">
        <p14:creationId xmlns:p14="http://schemas.microsoft.com/office/powerpoint/2010/main" val="23366171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2559676" y="2263631"/>
            <a:ext cx="4607417" cy="994172"/>
          </a:xfrm>
        </p:spPr>
        <p:txBody>
          <a:bodyPr/>
          <a:lstStyle/>
          <a:p>
            <a:r>
              <a:rPr lang="en-US" altLang="en-US" dirty="0"/>
              <a:t>Questions?</a:t>
            </a:r>
          </a:p>
        </p:txBody>
      </p:sp>
    </p:spTree>
    <p:extLst>
      <p:ext uri="{BB962C8B-B14F-4D97-AF65-F5344CB8AC3E}">
        <p14:creationId xmlns:p14="http://schemas.microsoft.com/office/powerpoint/2010/main" val="3769608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4"/>
          <p:cNvSpPr txBox="1"/>
          <p:nvPr/>
        </p:nvSpPr>
        <p:spPr>
          <a:xfrm>
            <a:off x="944094" y="16666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rgbClr val="BF9000"/>
                </a:solidFill>
                <a:latin typeface="Cambria"/>
                <a:ea typeface="Cambria"/>
                <a:cs typeface="Cambria"/>
                <a:sym typeface="Cambria"/>
              </a:rPr>
              <a:t>Clustering</a:t>
            </a:r>
            <a:endParaRPr sz="2400">
              <a:solidFill>
                <a:srgbClr val="434343"/>
              </a:solidFill>
              <a:latin typeface="Cambria"/>
              <a:ea typeface="Cambria"/>
              <a:cs typeface="Cambria"/>
              <a:sym typeface="Cambria"/>
            </a:endParaRPr>
          </a:p>
        </p:txBody>
      </p:sp>
      <p:sp>
        <p:nvSpPr>
          <p:cNvPr id="176" name="Google Shape;176;p34"/>
          <p:cNvSpPr txBox="1"/>
          <p:nvPr/>
        </p:nvSpPr>
        <p:spPr>
          <a:xfrm>
            <a:off x="944094" y="28535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solidFill>
                  <a:srgbClr val="434343"/>
                </a:solidFill>
                <a:latin typeface="Nothing You Could Do"/>
                <a:ea typeface="Nothing You Could Do"/>
                <a:cs typeface="Nothing You Could Do"/>
                <a:sym typeface="Nothing You Could Do"/>
              </a:rPr>
              <a:t>No concept of training or test set</a:t>
            </a:r>
            <a:endParaRPr sz="2400">
              <a:solidFill>
                <a:srgbClr val="434343"/>
              </a:solidFill>
              <a:latin typeface="Nothing You Could Do"/>
              <a:ea typeface="Nothing You Could Do"/>
              <a:cs typeface="Nothing You Could Do"/>
              <a:sym typeface="Nothing You Could D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Rectangle 1"/>
          <p:cNvSpPr/>
          <p:nvPr/>
        </p:nvSpPr>
        <p:spPr>
          <a:xfrm>
            <a:off x="133564" y="543203"/>
            <a:ext cx="8784404" cy="4093428"/>
          </a:xfrm>
          <a:prstGeom prst="rect">
            <a:avLst/>
          </a:prstGeom>
        </p:spPr>
        <p:txBody>
          <a:bodyPr wrap="square">
            <a:spAutoFit/>
          </a:bodyPr>
          <a:lstStyle/>
          <a:p>
            <a:pPr marL="342900" indent="-342900">
              <a:buFont typeface="+mj-lt"/>
              <a:buAutoNum type="arabicPeriod"/>
            </a:pPr>
            <a:r>
              <a:rPr lang="en-US" sz="1600" dirty="0"/>
              <a:t>Clustering is primarily an exploratory technique to discover hidden structures of the data, possibly as a prelude to more focused analysis or decision processes</a:t>
            </a:r>
          </a:p>
          <a:p>
            <a:pPr marL="854075" lvl="1" indent="-342900">
              <a:buFont typeface="+mj-lt"/>
              <a:buAutoNum type="alphaLcPeriod"/>
            </a:pPr>
            <a:r>
              <a:rPr lang="en-US" dirty="0">
                <a:solidFill>
                  <a:schemeClr val="accent1">
                    <a:lumMod val="75000"/>
                  </a:schemeClr>
                </a:solidFill>
              </a:rPr>
              <a:t>A way to decompose a data set into  subsets with each subset representing a group with similar characteristics</a:t>
            </a:r>
          </a:p>
          <a:p>
            <a:pPr marL="854075" lvl="1" indent="-342900">
              <a:buFont typeface="+mj-lt"/>
              <a:buAutoNum type="alphaLcPeriod"/>
            </a:pPr>
            <a:r>
              <a:rPr lang="en-US" dirty="0">
                <a:solidFill>
                  <a:schemeClr val="accent1">
                    <a:lumMod val="75000"/>
                  </a:schemeClr>
                </a:solidFill>
              </a:rPr>
              <a:t>When we cluster observations we seek to partition them into distinct groups such that objects in the same group are more similar to each other in some sense than to objects of different groups</a:t>
            </a:r>
          </a:p>
          <a:p>
            <a:pPr marL="854075" lvl="1" indent="-342900">
              <a:buFont typeface="+mj-lt"/>
              <a:buAutoNum type="alphaLcPeriod"/>
            </a:pPr>
            <a:r>
              <a:rPr lang="en-IN" dirty="0">
                <a:solidFill>
                  <a:schemeClr val="accent1">
                    <a:lumMod val="75000"/>
                  </a:schemeClr>
                </a:solidFill>
              </a:rPr>
              <a:t>The groups are known as clusters and each cluster gets distinct label called cluster id, the centroid of the cluster, and inertia</a:t>
            </a:r>
          </a:p>
          <a:p>
            <a:pPr marL="342900" indent="-342900">
              <a:buFont typeface="+mj-lt"/>
              <a:buAutoNum type="arabicPeriod"/>
            </a:pPr>
            <a:endParaRPr lang="en-US" sz="1600" dirty="0"/>
          </a:p>
          <a:p>
            <a:pPr marL="342900" indent="-342900">
              <a:buFont typeface="+mj-lt"/>
              <a:buAutoNum type="arabicPeriod"/>
            </a:pPr>
            <a:r>
              <a:rPr lang="en-US" sz="1600" dirty="0"/>
              <a:t>Clustering is often used as a lead-in to classification. Once the clusters are identified, labels can be applied to each cluster to classify each group based on its characteristics</a:t>
            </a:r>
          </a:p>
          <a:p>
            <a:pPr marL="342900" indent="-342900">
              <a:buFont typeface="+mj-lt"/>
              <a:buAutoNum type="arabicPeriod"/>
            </a:pPr>
            <a:endParaRPr lang="en-US" sz="1600" dirty="0"/>
          </a:p>
          <a:p>
            <a:pPr marL="342900" indent="-342900">
              <a:buFont typeface="+mj-lt"/>
              <a:buAutoNum type="arabicPeriod"/>
            </a:pPr>
            <a:r>
              <a:rPr lang="en-US" sz="1600" dirty="0"/>
              <a:t>Can also be used to decide whether there is a need for separate models representing each cluster (will be so if clusters are very different on the attributes), or a single model can be reliable. If separate models are required, will the attributes have equal importance</a:t>
            </a:r>
          </a:p>
          <a:p>
            <a:pPr marL="342900" indent="-342900">
              <a:buFont typeface="+mj-lt"/>
              <a:buAutoNum type="arabicPeriod"/>
            </a:pPr>
            <a:endParaRPr lang="en-US" sz="1600" dirty="0"/>
          </a:p>
          <a:p>
            <a:pPr marL="342900" indent="-342900">
              <a:buFont typeface="+mj-lt"/>
              <a:buAutoNum type="arabicPeriod"/>
            </a:pPr>
            <a:r>
              <a:rPr lang="en-US" sz="1600" dirty="0"/>
              <a:t>Clustering helps simplifying the data representation through the centroid methods. </a:t>
            </a:r>
          </a:p>
        </p:txBody>
      </p:sp>
    </p:spTree>
    <p:extLst>
      <p:ext uri="{BB962C8B-B14F-4D97-AF65-F5344CB8AC3E}">
        <p14:creationId xmlns:p14="http://schemas.microsoft.com/office/powerpoint/2010/main" val="4166384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Rectangle 1"/>
          <p:cNvSpPr/>
          <p:nvPr/>
        </p:nvSpPr>
        <p:spPr>
          <a:xfrm>
            <a:off x="133564" y="841149"/>
            <a:ext cx="8784404" cy="3847207"/>
          </a:xfrm>
          <a:prstGeom prst="rect">
            <a:avLst/>
          </a:prstGeom>
        </p:spPr>
        <p:txBody>
          <a:bodyPr wrap="square">
            <a:spAutoFit/>
          </a:bodyPr>
          <a:lstStyle/>
          <a:p>
            <a:pPr marL="0" indent="0">
              <a:buNone/>
            </a:pPr>
            <a:r>
              <a:rPr lang="en-US" sz="1600" dirty="0"/>
              <a:t>Some specific applications of k-means are image processing, medical, customer segmentation, finance</a:t>
            </a:r>
          </a:p>
          <a:p>
            <a:pPr marL="342900" indent="-342900">
              <a:buFont typeface="+mj-lt"/>
              <a:buAutoNum type="arabicPeriod"/>
            </a:pPr>
            <a:endParaRPr lang="en-US" sz="1600" dirty="0"/>
          </a:p>
          <a:p>
            <a:pPr marL="854075" lvl="1" indent="-342900">
              <a:buFont typeface="+mj-lt"/>
              <a:buAutoNum type="alphaLcPeriod"/>
            </a:pPr>
            <a:r>
              <a:rPr lang="en-US" b="1" dirty="0"/>
              <a:t>Image processing </a:t>
            </a:r>
            <a:r>
              <a:rPr lang="en-US" dirty="0"/>
              <a:t>: used to cluster of pixels representing objects in each frame. The attributes of each pixel can include brightness, color, and location, the x and y coordinates in the frame. Successive frames are examined to identify any changes to the clusters. These newly identified clusters may indicate unauthorized access to a facility. </a:t>
            </a:r>
            <a:endParaRPr lang="en-US" sz="1600" dirty="0"/>
          </a:p>
          <a:p>
            <a:pPr marL="854075" lvl="1" indent="-342900">
              <a:buFont typeface="+mj-lt"/>
              <a:buAutoNum type="alphaLcPeriod"/>
            </a:pPr>
            <a:endParaRPr lang="en-US" dirty="0"/>
          </a:p>
          <a:p>
            <a:pPr marL="854075" lvl="1" indent="-342900">
              <a:buFont typeface="+mj-lt"/>
              <a:buAutoNum type="alphaLcPeriod"/>
            </a:pPr>
            <a:r>
              <a:rPr lang="en-US" b="1" dirty="0"/>
              <a:t>Medical</a:t>
            </a:r>
            <a:r>
              <a:rPr lang="en-US" dirty="0"/>
              <a:t> : Patient attributes such as age, height, weight, systolic and diastolic blood pressures, cholesterol level, and other attributes can identify naturally occurring clusters under various health conditions</a:t>
            </a:r>
            <a:endParaRPr lang="en-US" sz="1600" dirty="0"/>
          </a:p>
          <a:p>
            <a:pPr marL="854075" lvl="1" indent="-342900">
              <a:buFont typeface="+mj-lt"/>
              <a:buAutoNum type="alphaLcPeriod"/>
            </a:pPr>
            <a:endParaRPr lang="en-US" dirty="0"/>
          </a:p>
          <a:p>
            <a:pPr marL="854075" lvl="1" indent="-342900">
              <a:buFont typeface="+mj-lt"/>
              <a:buAutoNum type="alphaLcPeriod"/>
            </a:pPr>
            <a:r>
              <a:rPr lang="en-US" b="1" dirty="0"/>
              <a:t>Customer segmentation </a:t>
            </a:r>
            <a:r>
              <a:rPr lang="en-US" dirty="0"/>
              <a:t>: Cluster customers on basis of frequency of purchase, </a:t>
            </a:r>
            <a:r>
              <a:rPr lang="en-US" dirty="0" err="1"/>
              <a:t>recency</a:t>
            </a:r>
            <a:r>
              <a:rPr lang="en-US" dirty="0"/>
              <a:t> of purchase, value of purchase and look for common attributes among high value customers. Target all potential customers who have similar attributes</a:t>
            </a:r>
          </a:p>
          <a:p>
            <a:pPr marL="854075" lvl="1" indent="-342900">
              <a:buFont typeface="+mj-lt"/>
              <a:buAutoNum type="alphaLcPeriod"/>
            </a:pPr>
            <a:endParaRPr lang="en-US" dirty="0"/>
          </a:p>
          <a:p>
            <a:pPr marL="854075" lvl="1" indent="-342900">
              <a:buFont typeface="+mj-lt"/>
              <a:buAutoNum type="alphaLcPeriod"/>
            </a:pPr>
            <a:r>
              <a:rPr lang="en-US" b="1" dirty="0"/>
              <a:t>Trading</a:t>
            </a:r>
          </a:p>
        </p:txBody>
      </p:sp>
      <p:sp>
        <p:nvSpPr>
          <p:cNvPr id="3" name="Google Shape;169;p33"/>
          <p:cNvSpPr txBox="1"/>
          <p:nvPr/>
        </p:nvSpPr>
        <p:spPr>
          <a:xfrm>
            <a:off x="789981" y="115703"/>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dirty="0">
                <a:solidFill>
                  <a:srgbClr val="BF9000"/>
                </a:solidFill>
                <a:latin typeface="Cambria"/>
                <a:ea typeface="Cambria"/>
                <a:cs typeface="Cambria"/>
                <a:sym typeface="Cambria"/>
              </a:rPr>
              <a:t>Some Applications of Clustering</a:t>
            </a:r>
            <a:endParaRPr sz="2400" dirty="0">
              <a:solidFill>
                <a:srgbClr val="434343"/>
              </a:solidFill>
              <a:latin typeface="Cambria"/>
              <a:ea typeface="Cambria"/>
              <a:cs typeface="Cambria"/>
              <a:sym typeface="Cambria"/>
            </a:endParaRPr>
          </a:p>
        </p:txBody>
      </p:sp>
    </p:spTree>
    <p:extLst>
      <p:ext uri="{BB962C8B-B14F-4D97-AF65-F5344CB8AC3E}">
        <p14:creationId xmlns:p14="http://schemas.microsoft.com/office/powerpoint/2010/main" val="4063378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5"/>
          <p:cNvSpPr txBox="1"/>
          <p:nvPr/>
        </p:nvSpPr>
        <p:spPr>
          <a:xfrm>
            <a:off x="5865475" y="2358000"/>
            <a:ext cx="32784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38761D"/>
                </a:solidFill>
                <a:latin typeface="Cambria"/>
                <a:ea typeface="Cambria"/>
                <a:cs typeface="Cambria"/>
                <a:sym typeface="Cambria"/>
              </a:rPr>
              <a:t>How to Cluster Unlabeled data</a:t>
            </a:r>
            <a:endParaRPr sz="2400" b="1">
              <a:solidFill>
                <a:srgbClr val="38761D"/>
              </a:solidFill>
              <a:latin typeface="Cambria"/>
              <a:ea typeface="Cambria"/>
              <a:cs typeface="Cambria"/>
              <a:sym typeface="Cambria"/>
            </a:endParaRPr>
          </a:p>
        </p:txBody>
      </p:sp>
      <p:pic>
        <p:nvPicPr>
          <p:cNvPr id="182" name="Google Shape;182;p35"/>
          <p:cNvPicPr preferRelativeResize="0"/>
          <p:nvPr/>
        </p:nvPicPr>
        <p:blipFill>
          <a:blip r:embed="rId3">
            <a:alphaModFix/>
          </a:blip>
          <a:stretch>
            <a:fillRect/>
          </a:stretch>
        </p:blipFill>
        <p:spPr>
          <a:xfrm>
            <a:off x="304800" y="705888"/>
            <a:ext cx="5560675" cy="37317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Rectangle 1"/>
          <p:cNvSpPr/>
          <p:nvPr/>
        </p:nvSpPr>
        <p:spPr>
          <a:xfrm>
            <a:off x="133564" y="841149"/>
            <a:ext cx="8784404" cy="2462213"/>
          </a:xfrm>
          <a:prstGeom prst="rect">
            <a:avLst/>
          </a:prstGeom>
        </p:spPr>
        <p:txBody>
          <a:bodyPr wrap="square">
            <a:spAutoFit/>
          </a:bodyPr>
          <a:lstStyle/>
          <a:p>
            <a:pPr marL="342900" indent="-342900">
              <a:buFont typeface="+mj-lt"/>
              <a:buAutoNum type="arabicPeriod"/>
            </a:pPr>
            <a:r>
              <a:rPr lang="en-IN" sz="1600" dirty="0"/>
              <a:t>Two broad categories of clustering include hierarchical (agglomerative, divisive) and non hierarchical</a:t>
            </a:r>
          </a:p>
          <a:p>
            <a:pPr marL="342900" indent="-342900">
              <a:buFont typeface="+mj-lt"/>
              <a:buAutoNum type="arabicPeriod"/>
            </a:pPr>
            <a:endParaRPr lang="en-IN" sz="1600" dirty="0"/>
          </a:p>
          <a:p>
            <a:pPr marL="342900" indent="-342900">
              <a:buFont typeface="+mj-lt"/>
              <a:buAutoNum type="arabicPeriod"/>
            </a:pPr>
            <a:r>
              <a:rPr lang="en-IN" sz="1600" dirty="0"/>
              <a:t>Hierarchical clustering</a:t>
            </a:r>
          </a:p>
          <a:p>
            <a:pPr marL="854075" lvl="1" indent="-342900">
              <a:buFont typeface="+mj-lt"/>
              <a:buAutoNum type="alphaLcParenR"/>
            </a:pPr>
            <a:r>
              <a:rPr lang="en-IN" dirty="0"/>
              <a:t>Agglomerative clustering algorithm uses a bottom-up approach and merges smaller clusters into larger ones</a:t>
            </a:r>
          </a:p>
          <a:p>
            <a:pPr marL="854075" lvl="1" indent="-342900">
              <a:buFont typeface="+mj-lt"/>
              <a:buAutoNum type="alphaLcParenR"/>
            </a:pPr>
            <a:r>
              <a:rPr lang="en-IN" dirty="0"/>
              <a:t>Divisive clustering uses top-bottom approach to break a large cluster into smaller clusters</a:t>
            </a:r>
          </a:p>
          <a:p>
            <a:pPr marL="342900" indent="-342900">
              <a:buFont typeface="+mj-lt"/>
              <a:buAutoNum type="arabicPeriod"/>
            </a:pPr>
            <a:endParaRPr lang="en-IN" sz="1600" dirty="0"/>
          </a:p>
          <a:p>
            <a:pPr marL="342900" indent="-342900">
              <a:buFont typeface="+mj-lt"/>
              <a:buAutoNum type="arabicPeriod"/>
            </a:pPr>
            <a:r>
              <a:rPr lang="en-IN" sz="1600" dirty="0"/>
              <a:t>Non-hierarchical / </a:t>
            </a:r>
            <a:r>
              <a:rPr lang="en-IN" sz="1600" dirty="0" err="1"/>
              <a:t>partitional</a:t>
            </a:r>
            <a:r>
              <a:rPr lang="en-IN" sz="1600" dirty="0"/>
              <a:t> clusters are formed on assumption that the clusters are disjoint and there is no hierarchical relation between them. K Means is an example</a:t>
            </a:r>
          </a:p>
        </p:txBody>
      </p:sp>
      <p:sp>
        <p:nvSpPr>
          <p:cNvPr id="3" name="Google Shape;169;p33"/>
          <p:cNvSpPr txBox="1"/>
          <p:nvPr/>
        </p:nvSpPr>
        <p:spPr>
          <a:xfrm>
            <a:off x="789981" y="115703"/>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dirty="0">
                <a:solidFill>
                  <a:srgbClr val="BF9000"/>
                </a:solidFill>
                <a:latin typeface="Cambria"/>
                <a:ea typeface="Cambria"/>
                <a:cs typeface="Cambria"/>
                <a:sym typeface="Cambria"/>
              </a:rPr>
              <a:t>Clustering Types</a:t>
            </a:r>
            <a:endParaRPr sz="2400" dirty="0">
              <a:solidFill>
                <a:srgbClr val="434343"/>
              </a:solidFill>
              <a:latin typeface="Cambria"/>
              <a:ea typeface="Cambria"/>
              <a:cs typeface="Cambria"/>
              <a:sym typeface="Cambria"/>
            </a:endParaRPr>
          </a:p>
        </p:txBody>
      </p:sp>
    </p:spTree>
    <p:extLst>
      <p:ext uri="{BB962C8B-B14F-4D97-AF65-F5344CB8AC3E}">
        <p14:creationId xmlns:p14="http://schemas.microsoft.com/office/powerpoint/2010/main" val="3189260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6"/>
          <p:cNvSpPr/>
          <p:nvPr/>
        </p:nvSpPr>
        <p:spPr>
          <a:xfrm>
            <a:off x="1738500" y="1959600"/>
            <a:ext cx="2139600" cy="122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Cambria"/>
                <a:ea typeface="Cambria"/>
                <a:cs typeface="Cambria"/>
                <a:sym typeface="Cambria"/>
              </a:rPr>
              <a:t>Hierarchical</a:t>
            </a:r>
            <a:endParaRPr sz="2400">
              <a:latin typeface="Cambria"/>
              <a:ea typeface="Cambria"/>
              <a:cs typeface="Cambria"/>
              <a:sym typeface="Cambria"/>
            </a:endParaRPr>
          </a:p>
        </p:txBody>
      </p:sp>
      <p:sp>
        <p:nvSpPr>
          <p:cNvPr id="188" name="Google Shape;188;p36"/>
          <p:cNvSpPr/>
          <p:nvPr/>
        </p:nvSpPr>
        <p:spPr>
          <a:xfrm>
            <a:off x="5050150" y="1959600"/>
            <a:ext cx="2139600" cy="122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Cambria"/>
                <a:ea typeface="Cambria"/>
                <a:cs typeface="Cambria"/>
                <a:sym typeface="Cambria"/>
              </a:rPr>
              <a:t>Non Hierarchical</a:t>
            </a:r>
            <a:endParaRPr sz="2400">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7"/>
          <p:cNvSpPr/>
          <p:nvPr/>
        </p:nvSpPr>
        <p:spPr>
          <a:xfrm>
            <a:off x="3713600" y="714875"/>
            <a:ext cx="1491600" cy="6717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Hierarchical</a:t>
            </a:r>
            <a:endParaRPr>
              <a:latin typeface="Cambria"/>
              <a:ea typeface="Cambria"/>
              <a:cs typeface="Cambria"/>
              <a:sym typeface="Cambria"/>
            </a:endParaRPr>
          </a:p>
        </p:txBody>
      </p:sp>
      <p:sp>
        <p:nvSpPr>
          <p:cNvPr id="194" name="Google Shape;194;p37"/>
          <p:cNvSpPr/>
          <p:nvPr/>
        </p:nvSpPr>
        <p:spPr>
          <a:xfrm>
            <a:off x="1532775" y="1876175"/>
            <a:ext cx="1491600" cy="671700"/>
          </a:xfrm>
          <a:prstGeom prst="rect">
            <a:avLst/>
          </a:prstGeom>
          <a:solidFill>
            <a:srgbClr val="FFF2C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Agglomerative</a:t>
            </a:r>
            <a:endParaRPr>
              <a:latin typeface="Cambria"/>
              <a:ea typeface="Cambria"/>
              <a:cs typeface="Cambria"/>
              <a:sym typeface="Cambria"/>
            </a:endParaRPr>
          </a:p>
        </p:txBody>
      </p:sp>
      <p:sp>
        <p:nvSpPr>
          <p:cNvPr id="195" name="Google Shape;195;p37"/>
          <p:cNvSpPr/>
          <p:nvPr/>
        </p:nvSpPr>
        <p:spPr>
          <a:xfrm>
            <a:off x="5950075" y="1876175"/>
            <a:ext cx="1491600" cy="6717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Divisive</a:t>
            </a:r>
            <a:endParaRPr>
              <a:latin typeface="Cambria"/>
              <a:ea typeface="Cambria"/>
              <a:cs typeface="Cambria"/>
              <a:sym typeface="Cambria"/>
            </a:endParaRPr>
          </a:p>
        </p:txBody>
      </p:sp>
      <p:cxnSp>
        <p:nvCxnSpPr>
          <p:cNvPr id="196" name="Google Shape;196;p37"/>
          <p:cNvCxnSpPr>
            <a:stCxn id="193" idx="2"/>
            <a:endCxn id="194" idx="0"/>
          </p:cNvCxnSpPr>
          <p:nvPr/>
        </p:nvCxnSpPr>
        <p:spPr>
          <a:xfrm flipH="1">
            <a:off x="2278700" y="1386575"/>
            <a:ext cx="2180700" cy="489600"/>
          </a:xfrm>
          <a:prstGeom prst="straightConnector1">
            <a:avLst/>
          </a:prstGeom>
          <a:noFill/>
          <a:ln w="9525" cap="flat" cmpd="sng">
            <a:solidFill>
              <a:schemeClr val="dk2"/>
            </a:solidFill>
            <a:prstDash val="solid"/>
            <a:round/>
            <a:headEnd type="none" w="med" len="med"/>
            <a:tailEnd type="triangle" w="med" len="med"/>
          </a:ln>
        </p:spPr>
      </p:cxnSp>
      <p:cxnSp>
        <p:nvCxnSpPr>
          <p:cNvPr id="197" name="Google Shape;197;p37"/>
          <p:cNvCxnSpPr>
            <a:stCxn id="193" idx="2"/>
            <a:endCxn id="195" idx="0"/>
          </p:cNvCxnSpPr>
          <p:nvPr/>
        </p:nvCxnSpPr>
        <p:spPr>
          <a:xfrm>
            <a:off x="4459400" y="1386575"/>
            <a:ext cx="2236500" cy="489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Outline</a:t>
            </a:r>
          </a:p>
        </p:txBody>
      </p:sp>
      <p:sp>
        <p:nvSpPr>
          <p:cNvPr id="3" name="Content Placeholder 2"/>
          <p:cNvSpPr>
            <a:spLocks noGrp="1"/>
          </p:cNvSpPr>
          <p:nvPr>
            <p:ph idx="1"/>
          </p:nvPr>
        </p:nvSpPr>
        <p:spPr/>
        <p:txBody>
          <a:bodyPr/>
          <a:lstStyle/>
          <a:p>
            <a:r>
              <a:rPr lang="en-IN" dirty="0"/>
              <a:t>Clustering</a:t>
            </a:r>
          </a:p>
          <a:p>
            <a:pPr marL="914400" lvl="2" indent="-342900">
              <a:spcBef>
                <a:spcPts val="0"/>
              </a:spcBef>
              <a:buSzPts val="1800"/>
              <a:buFont typeface="Arial"/>
              <a:buChar char="●"/>
            </a:pPr>
            <a:r>
              <a:rPr lang="en-IN" sz="1600" dirty="0"/>
              <a:t>Introduction</a:t>
            </a:r>
          </a:p>
          <a:p>
            <a:pPr marL="914400" lvl="2" indent="-342900">
              <a:spcBef>
                <a:spcPts val="0"/>
              </a:spcBef>
              <a:buSzPts val="1800"/>
              <a:buFont typeface="Arial"/>
              <a:buChar char="●"/>
            </a:pPr>
            <a:r>
              <a:rPr lang="en-IN" sz="1600" dirty="0"/>
              <a:t>Different Types of Clustering</a:t>
            </a:r>
          </a:p>
          <a:p>
            <a:r>
              <a:rPr lang="en-IN" dirty="0" err="1"/>
              <a:t>Kmeans</a:t>
            </a:r>
            <a:r>
              <a:rPr lang="en-IN" dirty="0"/>
              <a:t> Clustering</a:t>
            </a:r>
          </a:p>
          <a:p>
            <a:r>
              <a:rPr lang="en-IN" dirty="0"/>
              <a:t>Case Study</a:t>
            </a:r>
          </a:p>
          <a:p>
            <a:pPr marL="914400" lvl="2" indent="-342900">
              <a:spcBef>
                <a:spcPts val="0"/>
              </a:spcBef>
              <a:buSzPts val="1800"/>
              <a:buFont typeface="Arial"/>
              <a:buChar char="●"/>
            </a:pPr>
            <a:r>
              <a:rPr lang="en-IN" sz="1600" dirty="0"/>
              <a:t>Technical Support Data Clustering</a:t>
            </a:r>
          </a:p>
          <a:p>
            <a:pPr marL="914400" lvl="2" indent="-342900">
              <a:spcBef>
                <a:spcPts val="0"/>
              </a:spcBef>
              <a:buSzPts val="1800"/>
              <a:buFont typeface="Arial"/>
              <a:buChar char="●"/>
            </a:pPr>
            <a:r>
              <a:rPr lang="en-IN" sz="1600" dirty="0"/>
              <a:t>Retail Customers</a:t>
            </a:r>
          </a:p>
        </p:txBody>
      </p:sp>
    </p:spTree>
    <p:extLst>
      <p:ext uri="{BB962C8B-B14F-4D97-AF65-F5344CB8AC3E}">
        <p14:creationId xmlns:p14="http://schemas.microsoft.com/office/powerpoint/2010/main" val="2376904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38"/>
          <p:cNvSpPr/>
          <p:nvPr/>
        </p:nvSpPr>
        <p:spPr>
          <a:xfrm>
            <a:off x="3742575" y="638675"/>
            <a:ext cx="1491600" cy="6717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Hierarchical</a:t>
            </a:r>
            <a:endParaRPr>
              <a:latin typeface="Cambria"/>
              <a:ea typeface="Cambria"/>
              <a:cs typeface="Cambria"/>
              <a:sym typeface="Cambria"/>
            </a:endParaRPr>
          </a:p>
        </p:txBody>
      </p:sp>
      <p:sp>
        <p:nvSpPr>
          <p:cNvPr id="203" name="Google Shape;203;p38"/>
          <p:cNvSpPr/>
          <p:nvPr/>
        </p:nvSpPr>
        <p:spPr>
          <a:xfrm>
            <a:off x="3742575" y="1571375"/>
            <a:ext cx="1491600" cy="671700"/>
          </a:xfrm>
          <a:prstGeom prst="rect">
            <a:avLst/>
          </a:prstGeom>
          <a:solidFill>
            <a:srgbClr val="FFF2C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Agglomerative</a:t>
            </a:r>
            <a:endParaRPr>
              <a:latin typeface="Cambria"/>
              <a:ea typeface="Cambria"/>
              <a:cs typeface="Cambria"/>
              <a:sym typeface="Cambria"/>
            </a:endParaRPr>
          </a:p>
        </p:txBody>
      </p:sp>
      <p:sp>
        <p:nvSpPr>
          <p:cNvPr id="204" name="Google Shape;204;p38"/>
          <p:cNvSpPr/>
          <p:nvPr/>
        </p:nvSpPr>
        <p:spPr>
          <a:xfrm>
            <a:off x="2994600" y="375842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8"/>
          <p:cNvSpPr/>
          <p:nvPr/>
        </p:nvSpPr>
        <p:spPr>
          <a:xfrm>
            <a:off x="28422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8"/>
          <p:cNvSpPr/>
          <p:nvPr/>
        </p:nvSpPr>
        <p:spPr>
          <a:xfrm>
            <a:off x="32994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8"/>
          <p:cNvSpPr/>
          <p:nvPr/>
        </p:nvSpPr>
        <p:spPr>
          <a:xfrm>
            <a:off x="37566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8"/>
          <p:cNvSpPr/>
          <p:nvPr/>
        </p:nvSpPr>
        <p:spPr>
          <a:xfrm>
            <a:off x="42138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8"/>
          <p:cNvSpPr/>
          <p:nvPr/>
        </p:nvSpPr>
        <p:spPr>
          <a:xfrm>
            <a:off x="46710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8"/>
          <p:cNvSpPr/>
          <p:nvPr/>
        </p:nvSpPr>
        <p:spPr>
          <a:xfrm>
            <a:off x="51282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8"/>
          <p:cNvSpPr/>
          <p:nvPr/>
        </p:nvSpPr>
        <p:spPr>
          <a:xfrm>
            <a:off x="55854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8"/>
          <p:cNvSpPr/>
          <p:nvPr/>
        </p:nvSpPr>
        <p:spPr>
          <a:xfrm>
            <a:off x="6042600" y="4520425"/>
            <a:ext cx="259200" cy="31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8"/>
          <p:cNvSpPr/>
          <p:nvPr/>
        </p:nvSpPr>
        <p:spPr>
          <a:xfrm>
            <a:off x="5737800" y="375842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8"/>
          <p:cNvSpPr/>
          <p:nvPr/>
        </p:nvSpPr>
        <p:spPr>
          <a:xfrm>
            <a:off x="4823400" y="375842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p:nvPr/>
        </p:nvSpPr>
        <p:spPr>
          <a:xfrm>
            <a:off x="3375600" y="2767825"/>
            <a:ext cx="612000" cy="6717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8"/>
          <p:cNvSpPr/>
          <p:nvPr/>
        </p:nvSpPr>
        <p:spPr>
          <a:xfrm>
            <a:off x="3909000" y="375842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8"/>
          <p:cNvSpPr/>
          <p:nvPr/>
        </p:nvSpPr>
        <p:spPr>
          <a:xfrm>
            <a:off x="5128200" y="2767825"/>
            <a:ext cx="612000" cy="671700"/>
          </a:xfrm>
          <a:prstGeom prst="rect">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 name="Google Shape;218;p38"/>
          <p:cNvCxnSpPr>
            <a:stCxn id="202" idx="2"/>
            <a:endCxn id="203" idx="0"/>
          </p:cNvCxnSpPr>
          <p:nvPr/>
        </p:nvCxnSpPr>
        <p:spPr>
          <a:xfrm>
            <a:off x="4488375" y="1310375"/>
            <a:ext cx="0" cy="261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par>
                                <p:cTn id="8" presetID="10" presetClass="entr" presetSubtype="0" fill="hold"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1000"/>
                                        <p:tgtEl>
                                          <p:spTgt spid="206"/>
                                        </p:tgtEl>
                                      </p:cBhvr>
                                    </p:animEffect>
                                  </p:childTnLst>
                                </p:cTn>
                              </p:par>
                              <p:par>
                                <p:cTn id="11" presetID="10"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1000"/>
                                        <p:tgtEl>
                                          <p:spTgt spid="207"/>
                                        </p:tgtEl>
                                      </p:cBhvr>
                                    </p:animEffect>
                                  </p:childTnLst>
                                </p:cTn>
                              </p:par>
                              <p:par>
                                <p:cTn id="14" presetID="10" presetClass="entr" presetSubtype="0" fill="hold"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1000"/>
                                        <p:tgtEl>
                                          <p:spTgt spid="208"/>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1000"/>
                                        <p:tgtEl>
                                          <p:spTgt spid="209"/>
                                        </p:tgtEl>
                                      </p:cBhvr>
                                    </p:animEffect>
                                  </p:childTnLst>
                                </p:cTn>
                              </p:par>
                              <p:par>
                                <p:cTn id="20" presetID="10" presetClass="entr" presetSubtype="0" fill="hold" nodeType="withEffect">
                                  <p:stCondLst>
                                    <p:cond delay="0"/>
                                  </p:stCondLst>
                                  <p:childTnLst>
                                    <p:set>
                                      <p:cBhvr>
                                        <p:cTn id="21" dur="1" fill="hold">
                                          <p:stCondLst>
                                            <p:cond delay="0"/>
                                          </p:stCondLst>
                                        </p:cTn>
                                        <p:tgtEl>
                                          <p:spTgt spid="210"/>
                                        </p:tgtEl>
                                        <p:attrNameLst>
                                          <p:attrName>style.visibility</p:attrName>
                                        </p:attrNameLst>
                                      </p:cBhvr>
                                      <p:to>
                                        <p:strVal val="visible"/>
                                      </p:to>
                                    </p:set>
                                    <p:animEffect transition="in" filter="fade">
                                      <p:cBhvr>
                                        <p:cTn id="22" dur="1000"/>
                                        <p:tgtEl>
                                          <p:spTgt spid="210"/>
                                        </p:tgtEl>
                                      </p:cBhvr>
                                    </p:animEffect>
                                  </p:childTnLst>
                                </p:cTn>
                              </p:par>
                              <p:par>
                                <p:cTn id="23" presetID="10" presetClass="entr" presetSubtype="0" fill="hold" nodeType="withEffect">
                                  <p:stCondLst>
                                    <p:cond delay="0"/>
                                  </p:stCondLst>
                                  <p:childTnLst>
                                    <p:set>
                                      <p:cBhvr>
                                        <p:cTn id="24" dur="1" fill="hold">
                                          <p:stCondLst>
                                            <p:cond delay="0"/>
                                          </p:stCondLst>
                                        </p:cTn>
                                        <p:tgtEl>
                                          <p:spTgt spid="211"/>
                                        </p:tgtEl>
                                        <p:attrNameLst>
                                          <p:attrName>style.visibility</p:attrName>
                                        </p:attrNameLst>
                                      </p:cBhvr>
                                      <p:to>
                                        <p:strVal val="visible"/>
                                      </p:to>
                                    </p:set>
                                    <p:animEffect transition="in" filter="fade">
                                      <p:cBhvr>
                                        <p:cTn id="25" dur="1000"/>
                                        <p:tgtEl>
                                          <p:spTgt spid="211"/>
                                        </p:tgtEl>
                                      </p:cBhvr>
                                    </p:animEffect>
                                  </p:childTnLst>
                                </p:cTn>
                              </p:par>
                              <p:par>
                                <p:cTn id="26" presetID="10" presetClass="entr" presetSubtype="0" fill="hold"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1000"/>
                                        <p:tgtEl>
                                          <p:spTgt spid="2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4"/>
                                        </p:tgtEl>
                                        <p:attrNameLst>
                                          <p:attrName>style.visibility</p:attrName>
                                        </p:attrNameLst>
                                      </p:cBhvr>
                                      <p:to>
                                        <p:strVal val="visible"/>
                                      </p:to>
                                    </p:set>
                                    <p:animEffect transition="in" filter="fade">
                                      <p:cBhvr>
                                        <p:cTn id="33" dur="1000"/>
                                        <p:tgtEl>
                                          <p:spTgt spid="204"/>
                                        </p:tgtEl>
                                      </p:cBhvr>
                                    </p:animEffect>
                                  </p:childTnLst>
                                </p:cTn>
                              </p:par>
                              <p:par>
                                <p:cTn id="34" presetID="10" presetClass="entr" presetSubtype="0" fill="hold" nodeType="withEffect">
                                  <p:stCondLst>
                                    <p:cond delay="0"/>
                                  </p:stCondLst>
                                  <p:childTnLst>
                                    <p:set>
                                      <p:cBhvr>
                                        <p:cTn id="35" dur="1" fill="hold">
                                          <p:stCondLst>
                                            <p:cond delay="0"/>
                                          </p:stCondLst>
                                        </p:cTn>
                                        <p:tgtEl>
                                          <p:spTgt spid="214"/>
                                        </p:tgtEl>
                                        <p:attrNameLst>
                                          <p:attrName>style.visibility</p:attrName>
                                        </p:attrNameLst>
                                      </p:cBhvr>
                                      <p:to>
                                        <p:strVal val="visible"/>
                                      </p:to>
                                    </p:set>
                                    <p:animEffect transition="in" filter="fade">
                                      <p:cBhvr>
                                        <p:cTn id="36" dur="1000"/>
                                        <p:tgtEl>
                                          <p:spTgt spid="214"/>
                                        </p:tgtEl>
                                      </p:cBhvr>
                                    </p:animEffect>
                                  </p:childTnLst>
                                </p:cTn>
                              </p:par>
                              <p:par>
                                <p:cTn id="37" presetID="10" presetClass="entr" presetSubtype="0" fill="hold" nodeType="withEffect">
                                  <p:stCondLst>
                                    <p:cond delay="0"/>
                                  </p:stCondLst>
                                  <p:childTnLst>
                                    <p:set>
                                      <p:cBhvr>
                                        <p:cTn id="38" dur="1" fill="hold">
                                          <p:stCondLst>
                                            <p:cond delay="0"/>
                                          </p:stCondLst>
                                        </p:cTn>
                                        <p:tgtEl>
                                          <p:spTgt spid="216"/>
                                        </p:tgtEl>
                                        <p:attrNameLst>
                                          <p:attrName>style.visibility</p:attrName>
                                        </p:attrNameLst>
                                      </p:cBhvr>
                                      <p:to>
                                        <p:strVal val="visible"/>
                                      </p:to>
                                    </p:set>
                                    <p:animEffect transition="in" filter="fade">
                                      <p:cBhvr>
                                        <p:cTn id="39" dur="1000"/>
                                        <p:tgtEl>
                                          <p:spTgt spid="216"/>
                                        </p:tgtEl>
                                      </p:cBhvr>
                                    </p:animEffect>
                                  </p:childTnLst>
                                </p:cTn>
                              </p:par>
                              <p:par>
                                <p:cTn id="40" presetID="10" presetClass="entr" presetSubtype="0" fill="hold" nodeType="withEffect">
                                  <p:stCondLst>
                                    <p:cond delay="0"/>
                                  </p:stCondLst>
                                  <p:childTnLst>
                                    <p:set>
                                      <p:cBhvr>
                                        <p:cTn id="41" dur="1" fill="hold">
                                          <p:stCondLst>
                                            <p:cond delay="0"/>
                                          </p:stCondLst>
                                        </p:cTn>
                                        <p:tgtEl>
                                          <p:spTgt spid="213"/>
                                        </p:tgtEl>
                                        <p:attrNameLst>
                                          <p:attrName>style.visibility</p:attrName>
                                        </p:attrNameLst>
                                      </p:cBhvr>
                                      <p:to>
                                        <p:strVal val="visible"/>
                                      </p:to>
                                    </p:set>
                                    <p:animEffect transition="in" filter="fade">
                                      <p:cBhvr>
                                        <p:cTn id="42" dur="1000"/>
                                        <p:tgtEl>
                                          <p:spTgt spid="2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5"/>
                                        </p:tgtEl>
                                        <p:attrNameLst>
                                          <p:attrName>style.visibility</p:attrName>
                                        </p:attrNameLst>
                                      </p:cBhvr>
                                      <p:to>
                                        <p:strVal val="visible"/>
                                      </p:to>
                                    </p:set>
                                    <p:animEffect transition="in" filter="fade">
                                      <p:cBhvr>
                                        <p:cTn id="47" dur="1000"/>
                                        <p:tgtEl>
                                          <p:spTgt spid="215"/>
                                        </p:tgtEl>
                                      </p:cBhvr>
                                    </p:animEffect>
                                  </p:childTnLst>
                                </p:cTn>
                              </p:par>
                              <p:par>
                                <p:cTn id="48" presetID="10" presetClass="entr" presetSubtype="0" fill="hold" nodeType="withEffect">
                                  <p:stCondLst>
                                    <p:cond delay="0"/>
                                  </p:stCondLst>
                                  <p:childTnLst>
                                    <p:set>
                                      <p:cBhvr>
                                        <p:cTn id="49" dur="1" fill="hold">
                                          <p:stCondLst>
                                            <p:cond delay="0"/>
                                          </p:stCondLst>
                                        </p:cTn>
                                        <p:tgtEl>
                                          <p:spTgt spid="217"/>
                                        </p:tgtEl>
                                        <p:attrNameLst>
                                          <p:attrName>style.visibility</p:attrName>
                                        </p:attrNameLst>
                                      </p:cBhvr>
                                      <p:to>
                                        <p:strVal val="visible"/>
                                      </p:to>
                                    </p:set>
                                    <p:animEffect transition="in" filter="fade">
                                      <p:cBhvr>
                                        <p:cTn id="50"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39"/>
          <p:cNvSpPr/>
          <p:nvPr/>
        </p:nvSpPr>
        <p:spPr>
          <a:xfrm>
            <a:off x="3740275" y="603525"/>
            <a:ext cx="1491600" cy="6717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Hierarchical</a:t>
            </a:r>
            <a:endParaRPr>
              <a:latin typeface="Cambria"/>
              <a:ea typeface="Cambria"/>
              <a:cs typeface="Cambria"/>
              <a:sym typeface="Cambria"/>
            </a:endParaRPr>
          </a:p>
        </p:txBody>
      </p:sp>
      <p:sp>
        <p:nvSpPr>
          <p:cNvPr id="224" name="Google Shape;224;p39"/>
          <p:cNvSpPr/>
          <p:nvPr/>
        </p:nvSpPr>
        <p:spPr>
          <a:xfrm>
            <a:off x="3740275" y="1571375"/>
            <a:ext cx="1491600" cy="6717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Divisive</a:t>
            </a:r>
            <a:endParaRPr>
              <a:latin typeface="Cambria"/>
              <a:ea typeface="Cambria"/>
              <a:cs typeface="Cambria"/>
              <a:sym typeface="Cambria"/>
            </a:endParaRPr>
          </a:p>
        </p:txBody>
      </p:sp>
      <p:sp>
        <p:nvSpPr>
          <p:cNvPr id="225" name="Google Shape;225;p39"/>
          <p:cNvSpPr/>
          <p:nvPr/>
        </p:nvSpPr>
        <p:spPr>
          <a:xfrm>
            <a:off x="4137600" y="2539225"/>
            <a:ext cx="612000" cy="671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9"/>
          <p:cNvSpPr/>
          <p:nvPr/>
        </p:nvSpPr>
        <p:spPr>
          <a:xfrm>
            <a:off x="3302850" y="356487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9"/>
          <p:cNvSpPr/>
          <p:nvPr/>
        </p:nvSpPr>
        <p:spPr>
          <a:xfrm>
            <a:off x="5131650" y="356487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9"/>
          <p:cNvSpPr/>
          <p:nvPr/>
        </p:nvSpPr>
        <p:spPr>
          <a:xfrm>
            <a:off x="4217250" y="3564875"/>
            <a:ext cx="452700" cy="45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9"/>
          <p:cNvSpPr/>
          <p:nvPr/>
        </p:nvSpPr>
        <p:spPr>
          <a:xfrm>
            <a:off x="31470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9"/>
          <p:cNvSpPr/>
          <p:nvPr/>
        </p:nvSpPr>
        <p:spPr>
          <a:xfrm>
            <a:off x="36042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9"/>
          <p:cNvSpPr/>
          <p:nvPr/>
        </p:nvSpPr>
        <p:spPr>
          <a:xfrm>
            <a:off x="40614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9"/>
          <p:cNvSpPr/>
          <p:nvPr/>
        </p:nvSpPr>
        <p:spPr>
          <a:xfrm>
            <a:off x="45186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9"/>
          <p:cNvSpPr/>
          <p:nvPr/>
        </p:nvSpPr>
        <p:spPr>
          <a:xfrm>
            <a:off x="49758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p:nvPr/>
        </p:nvSpPr>
        <p:spPr>
          <a:xfrm>
            <a:off x="5433000" y="4368025"/>
            <a:ext cx="259200" cy="3123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39"/>
          <p:cNvCxnSpPr>
            <a:stCxn id="223" idx="2"/>
            <a:endCxn id="224" idx="0"/>
          </p:cNvCxnSpPr>
          <p:nvPr/>
        </p:nvCxnSpPr>
        <p:spPr>
          <a:xfrm>
            <a:off x="4486075" y="1275225"/>
            <a:ext cx="0" cy="296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
                                        </p:tgtEl>
                                        <p:attrNameLst>
                                          <p:attrName>style.visibility</p:attrName>
                                        </p:attrNameLst>
                                      </p:cBhvr>
                                      <p:to>
                                        <p:strVal val="visible"/>
                                      </p:to>
                                    </p:set>
                                    <p:animEffect transition="in" filter="fade">
                                      <p:cBhvr>
                                        <p:cTn id="12" dur="1000"/>
                                        <p:tgtEl>
                                          <p:spTgt spid="226"/>
                                        </p:tgtEl>
                                      </p:cBhvr>
                                    </p:animEffect>
                                  </p:childTnLst>
                                </p:cTn>
                              </p:par>
                              <p:par>
                                <p:cTn id="13" presetID="10"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animEffect transition="in" filter="fade">
                                      <p:cBhvr>
                                        <p:cTn id="15" dur="1000"/>
                                        <p:tgtEl>
                                          <p:spTgt spid="227"/>
                                        </p:tgtEl>
                                      </p:cBhvr>
                                    </p:animEffect>
                                  </p:childTnLst>
                                </p:cTn>
                              </p:par>
                              <p:par>
                                <p:cTn id="16" presetID="10" presetClass="entr" presetSubtype="0" fill="hold" nodeType="withEffect">
                                  <p:stCondLst>
                                    <p:cond delay="0"/>
                                  </p:stCondLst>
                                  <p:childTnLst>
                                    <p:set>
                                      <p:cBhvr>
                                        <p:cTn id="17" dur="1" fill="hold">
                                          <p:stCondLst>
                                            <p:cond delay="0"/>
                                          </p:stCondLst>
                                        </p:cTn>
                                        <p:tgtEl>
                                          <p:spTgt spid="228"/>
                                        </p:tgtEl>
                                        <p:attrNameLst>
                                          <p:attrName>style.visibility</p:attrName>
                                        </p:attrNameLst>
                                      </p:cBhvr>
                                      <p:to>
                                        <p:strVal val="visible"/>
                                      </p:to>
                                    </p:set>
                                    <p:animEffect transition="in" filter="fade">
                                      <p:cBhvr>
                                        <p:cTn id="18" dur="1000"/>
                                        <p:tgtEl>
                                          <p:spTgt spid="2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9"/>
                                        </p:tgtEl>
                                        <p:attrNameLst>
                                          <p:attrName>style.visibility</p:attrName>
                                        </p:attrNameLst>
                                      </p:cBhvr>
                                      <p:to>
                                        <p:strVal val="visible"/>
                                      </p:to>
                                    </p:set>
                                    <p:animEffect transition="in" filter="fade">
                                      <p:cBhvr>
                                        <p:cTn id="23" dur="1000"/>
                                        <p:tgtEl>
                                          <p:spTgt spid="229"/>
                                        </p:tgtEl>
                                      </p:cBhvr>
                                    </p:animEffect>
                                  </p:childTnLst>
                                </p:cTn>
                              </p:par>
                              <p:par>
                                <p:cTn id="24" presetID="10" presetClass="entr" presetSubtype="0" fill="hold" nodeType="withEffect">
                                  <p:stCondLst>
                                    <p:cond delay="0"/>
                                  </p:stCondLst>
                                  <p:childTnLst>
                                    <p:set>
                                      <p:cBhvr>
                                        <p:cTn id="25" dur="1" fill="hold">
                                          <p:stCondLst>
                                            <p:cond delay="0"/>
                                          </p:stCondLst>
                                        </p:cTn>
                                        <p:tgtEl>
                                          <p:spTgt spid="230"/>
                                        </p:tgtEl>
                                        <p:attrNameLst>
                                          <p:attrName>style.visibility</p:attrName>
                                        </p:attrNameLst>
                                      </p:cBhvr>
                                      <p:to>
                                        <p:strVal val="visible"/>
                                      </p:to>
                                    </p:set>
                                    <p:animEffect transition="in" filter="fade">
                                      <p:cBhvr>
                                        <p:cTn id="26" dur="1000"/>
                                        <p:tgtEl>
                                          <p:spTgt spid="230"/>
                                        </p:tgtEl>
                                      </p:cBhvr>
                                    </p:animEffect>
                                  </p:childTnLst>
                                </p:cTn>
                              </p:par>
                              <p:par>
                                <p:cTn id="27" presetID="10" presetClass="entr" presetSubtype="0" fill="hold" nodeType="withEffect">
                                  <p:stCondLst>
                                    <p:cond delay="0"/>
                                  </p:stCondLst>
                                  <p:childTnLst>
                                    <p:set>
                                      <p:cBhvr>
                                        <p:cTn id="28" dur="1" fill="hold">
                                          <p:stCondLst>
                                            <p:cond delay="0"/>
                                          </p:stCondLst>
                                        </p:cTn>
                                        <p:tgtEl>
                                          <p:spTgt spid="231"/>
                                        </p:tgtEl>
                                        <p:attrNameLst>
                                          <p:attrName>style.visibility</p:attrName>
                                        </p:attrNameLst>
                                      </p:cBhvr>
                                      <p:to>
                                        <p:strVal val="visible"/>
                                      </p:to>
                                    </p:set>
                                    <p:animEffect transition="in" filter="fade">
                                      <p:cBhvr>
                                        <p:cTn id="29" dur="1000"/>
                                        <p:tgtEl>
                                          <p:spTgt spid="231"/>
                                        </p:tgtEl>
                                      </p:cBhvr>
                                    </p:animEffect>
                                  </p:childTnLst>
                                </p:cTn>
                              </p:par>
                              <p:par>
                                <p:cTn id="30" presetID="10" presetClass="entr" presetSubtype="0" fill="hold" nodeType="withEffect">
                                  <p:stCondLst>
                                    <p:cond delay="0"/>
                                  </p:stCondLst>
                                  <p:childTnLst>
                                    <p:set>
                                      <p:cBhvr>
                                        <p:cTn id="31" dur="1" fill="hold">
                                          <p:stCondLst>
                                            <p:cond delay="0"/>
                                          </p:stCondLst>
                                        </p:cTn>
                                        <p:tgtEl>
                                          <p:spTgt spid="232"/>
                                        </p:tgtEl>
                                        <p:attrNameLst>
                                          <p:attrName>style.visibility</p:attrName>
                                        </p:attrNameLst>
                                      </p:cBhvr>
                                      <p:to>
                                        <p:strVal val="visible"/>
                                      </p:to>
                                    </p:set>
                                    <p:animEffect transition="in" filter="fade">
                                      <p:cBhvr>
                                        <p:cTn id="32" dur="1000"/>
                                        <p:tgtEl>
                                          <p:spTgt spid="232"/>
                                        </p:tgtEl>
                                      </p:cBhvr>
                                    </p:animEffect>
                                  </p:childTnLst>
                                </p:cTn>
                              </p:par>
                              <p:par>
                                <p:cTn id="33" presetID="10" presetClass="entr" presetSubtype="0" fill="hold" nodeType="withEffect">
                                  <p:stCondLst>
                                    <p:cond delay="0"/>
                                  </p:stCondLst>
                                  <p:childTnLst>
                                    <p:set>
                                      <p:cBhvr>
                                        <p:cTn id="34" dur="1" fill="hold">
                                          <p:stCondLst>
                                            <p:cond delay="0"/>
                                          </p:stCondLst>
                                        </p:cTn>
                                        <p:tgtEl>
                                          <p:spTgt spid="233"/>
                                        </p:tgtEl>
                                        <p:attrNameLst>
                                          <p:attrName>style.visibility</p:attrName>
                                        </p:attrNameLst>
                                      </p:cBhvr>
                                      <p:to>
                                        <p:strVal val="visible"/>
                                      </p:to>
                                    </p:set>
                                    <p:animEffect transition="in" filter="fade">
                                      <p:cBhvr>
                                        <p:cTn id="35" dur="1000"/>
                                        <p:tgtEl>
                                          <p:spTgt spid="233"/>
                                        </p:tgtEl>
                                      </p:cBhvr>
                                    </p:animEffect>
                                  </p:childTnLst>
                                </p:cTn>
                              </p:par>
                              <p:par>
                                <p:cTn id="36" presetID="10" presetClass="entr" presetSubtype="0" fill="hold" nodeType="withEffect">
                                  <p:stCondLst>
                                    <p:cond delay="0"/>
                                  </p:stCondLst>
                                  <p:childTnLst>
                                    <p:set>
                                      <p:cBhvr>
                                        <p:cTn id="37" dur="1" fill="hold">
                                          <p:stCondLst>
                                            <p:cond delay="0"/>
                                          </p:stCondLst>
                                        </p:cTn>
                                        <p:tgtEl>
                                          <p:spTgt spid="234"/>
                                        </p:tgtEl>
                                        <p:attrNameLst>
                                          <p:attrName>style.visibility</p:attrName>
                                        </p:attrNameLst>
                                      </p:cBhvr>
                                      <p:to>
                                        <p:strVal val="visible"/>
                                      </p:to>
                                    </p:set>
                                    <p:animEffect transition="in" filter="fade">
                                      <p:cBhvr>
                                        <p:cTn id="38" dur="1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p:nvPr/>
        </p:nvSpPr>
        <p:spPr>
          <a:xfrm>
            <a:off x="3713600" y="1324475"/>
            <a:ext cx="1491600" cy="6717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Non</a:t>
            </a:r>
            <a:endParaRPr>
              <a:latin typeface="Cambria"/>
              <a:ea typeface="Cambria"/>
              <a:cs typeface="Cambria"/>
              <a:sym typeface="Cambria"/>
            </a:endParaRPr>
          </a:p>
          <a:p>
            <a:pPr marL="0" lvl="0" indent="0" algn="ctr" rtl="0">
              <a:spcBef>
                <a:spcPts val="0"/>
              </a:spcBef>
              <a:spcAft>
                <a:spcPts val="0"/>
              </a:spcAft>
              <a:buNone/>
            </a:pPr>
            <a:r>
              <a:rPr lang="en">
                <a:latin typeface="Cambria"/>
                <a:ea typeface="Cambria"/>
                <a:cs typeface="Cambria"/>
                <a:sym typeface="Cambria"/>
              </a:rPr>
              <a:t>Hierarchical</a:t>
            </a:r>
            <a:endParaRPr>
              <a:latin typeface="Cambria"/>
              <a:ea typeface="Cambria"/>
              <a:cs typeface="Cambria"/>
              <a:sym typeface="Cambria"/>
            </a:endParaRPr>
          </a:p>
        </p:txBody>
      </p:sp>
      <p:sp>
        <p:nvSpPr>
          <p:cNvPr id="241" name="Google Shape;241;p40"/>
          <p:cNvSpPr/>
          <p:nvPr/>
        </p:nvSpPr>
        <p:spPr>
          <a:xfrm>
            <a:off x="3585050" y="2794075"/>
            <a:ext cx="1748700" cy="951000"/>
          </a:xfrm>
          <a:prstGeom prst="rect">
            <a:avLst/>
          </a:prstGeom>
          <a:solidFill>
            <a:srgbClr val="FFF2C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K-Means</a:t>
            </a:r>
            <a:endParaRPr>
              <a:latin typeface="Cambria"/>
              <a:ea typeface="Cambria"/>
              <a:cs typeface="Cambria"/>
              <a:sym typeface="Cambria"/>
            </a:endParaRPr>
          </a:p>
        </p:txBody>
      </p:sp>
      <p:cxnSp>
        <p:nvCxnSpPr>
          <p:cNvPr id="242" name="Google Shape;242;p40"/>
          <p:cNvCxnSpPr>
            <a:stCxn id="240" idx="2"/>
            <a:endCxn id="241" idx="0"/>
          </p:cNvCxnSpPr>
          <p:nvPr/>
        </p:nvCxnSpPr>
        <p:spPr>
          <a:xfrm>
            <a:off x="4459400" y="1996175"/>
            <a:ext cx="0" cy="798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p:nvPr/>
        </p:nvSpPr>
        <p:spPr>
          <a:xfrm>
            <a:off x="5865475" y="2358000"/>
            <a:ext cx="27036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Cambria"/>
                <a:ea typeface="Cambria"/>
                <a:cs typeface="Cambria"/>
                <a:sym typeface="Cambria"/>
              </a:rPr>
              <a:t>How do we find similar items?</a:t>
            </a:r>
            <a:endParaRPr sz="2400">
              <a:solidFill>
                <a:srgbClr val="434343"/>
              </a:solidFill>
              <a:latin typeface="Cambria"/>
              <a:ea typeface="Cambria"/>
              <a:cs typeface="Cambria"/>
              <a:sym typeface="Cambria"/>
            </a:endParaRPr>
          </a:p>
        </p:txBody>
      </p:sp>
      <p:pic>
        <p:nvPicPr>
          <p:cNvPr id="248" name="Google Shape;248;p41"/>
          <p:cNvPicPr preferRelativeResize="0"/>
          <p:nvPr/>
        </p:nvPicPr>
        <p:blipFill>
          <a:blip r:embed="rId3">
            <a:alphaModFix/>
          </a:blip>
          <a:stretch>
            <a:fillRect/>
          </a:stretch>
        </p:blipFill>
        <p:spPr>
          <a:xfrm>
            <a:off x="851900" y="540138"/>
            <a:ext cx="3905200" cy="4063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Rectangle 1"/>
          <p:cNvSpPr/>
          <p:nvPr/>
        </p:nvSpPr>
        <p:spPr>
          <a:xfrm>
            <a:off x="133564" y="841149"/>
            <a:ext cx="8784404" cy="3785652"/>
          </a:xfrm>
          <a:prstGeom prst="rect">
            <a:avLst/>
          </a:prstGeom>
        </p:spPr>
        <p:txBody>
          <a:bodyPr wrap="square">
            <a:spAutoFit/>
          </a:bodyPr>
          <a:lstStyle/>
          <a:p>
            <a:pPr marL="342900" indent="-342900">
              <a:buFont typeface="+mj-lt"/>
              <a:buAutoNum type="arabicPeriod"/>
            </a:pPr>
            <a:r>
              <a:rPr lang="en-US" sz="1600" dirty="0"/>
              <a:t>Irrespective of the clustering algorithm, we need a way of defining similarity/ dissimilarity</a:t>
            </a:r>
          </a:p>
          <a:p>
            <a:pPr marL="342900" indent="-342900">
              <a:buFont typeface="+mj-lt"/>
              <a:buAutoNum type="arabicPeriod"/>
            </a:pPr>
            <a:endParaRPr lang="en-US" sz="1600" dirty="0"/>
          </a:p>
          <a:p>
            <a:pPr marL="342900" indent="-342900">
              <a:buFont typeface="+mj-lt"/>
              <a:buAutoNum type="arabicPeriod"/>
            </a:pPr>
            <a:r>
              <a:rPr lang="en-US" sz="1600" dirty="0"/>
              <a:t>Central to all of the goals of cluster analysis is the notion of the degree of similarity (or dissimilarity) between objects being clustered</a:t>
            </a:r>
          </a:p>
          <a:p>
            <a:pPr marL="342900" indent="-342900">
              <a:buFont typeface="+mj-lt"/>
              <a:buAutoNum type="arabicPeriod"/>
            </a:pPr>
            <a:endParaRPr lang="en-US" sz="1600" dirty="0"/>
          </a:p>
          <a:p>
            <a:pPr marL="342900" indent="-342900">
              <a:buFont typeface="+mj-lt"/>
              <a:buAutoNum type="arabicPeriod"/>
            </a:pPr>
            <a:r>
              <a:rPr lang="en-US" sz="1600" dirty="0"/>
              <a:t>Clustering method attempts to group the objects based on the definition of similarity supplied to it. The definition uses distance calculation functions for the same</a:t>
            </a:r>
          </a:p>
          <a:p>
            <a:pPr marL="342900" indent="-342900">
              <a:buFont typeface="+mj-lt"/>
              <a:buAutoNum type="arabicPeriod"/>
            </a:pPr>
            <a:endParaRPr lang="en-US" sz="1600" dirty="0"/>
          </a:p>
          <a:p>
            <a:pPr marL="342900" indent="-342900">
              <a:buFont typeface="+mj-lt"/>
              <a:buAutoNum type="arabicPeriod"/>
            </a:pPr>
            <a:r>
              <a:rPr lang="en-US" sz="1600" dirty="0"/>
              <a:t>We also need a way to  define and calculate distance between clusters of objects</a:t>
            </a:r>
          </a:p>
          <a:p>
            <a:pPr marL="342900" indent="-342900">
              <a:buFont typeface="+mj-lt"/>
              <a:buAutoNum type="arabicPeriod"/>
            </a:pPr>
            <a:endParaRPr lang="en-US" sz="1600" dirty="0"/>
          </a:p>
          <a:p>
            <a:pPr marL="342900" indent="-342900">
              <a:buFont typeface="+mj-lt"/>
              <a:buAutoNum type="arabicPeriod"/>
            </a:pPr>
            <a:r>
              <a:rPr lang="en-US" sz="1600" dirty="0"/>
              <a:t>The lesser the distance, more similar the objects are and more suited to form a larger cluster</a:t>
            </a:r>
          </a:p>
          <a:p>
            <a:pPr marL="342900" indent="-342900">
              <a:buFont typeface="+mj-lt"/>
              <a:buAutoNum type="arabicPeriod"/>
            </a:pPr>
            <a:endParaRPr lang="en-IN" sz="1600" dirty="0"/>
          </a:p>
          <a:p>
            <a:pPr marL="342900" indent="-342900">
              <a:buFont typeface="+mj-lt"/>
              <a:buAutoNum type="arabicPeriod"/>
            </a:pPr>
            <a:r>
              <a:rPr lang="en-IN" sz="1600" dirty="0"/>
              <a:t>There are many ways of calculating distance between two points i.e. if d = f(</a:t>
            </a:r>
            <a:r>
              <a:rPr lang="en-IN" sz="1600" dirty="0" err="1"/>
              <a:t>x,y</a:t>
            </a:r>
            <a:r>
              <a:rPr lang="en-IN" sz="1600" dirty="0"/>
              <a:t>) then there are many ways in which f can be implemented</a:t>
            </a:r>
          </a:p>
        </p:txBody>
      </p:sp>
      <p:sp>
        <p:nvSpPr>
          <p:cNvPr id="3" name="Google Shape;169;p33"/>
          <p:cNvSpPr txBox="1"/>
          <p:nvPr/>
        </p:nvSpPr>
        <p:spPr>
          <a:xfrm>
            <a:off x="789981" y="115703"/>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dirty="0">
                <a:solidFill>
                  <a:srgbClr val="BF9000"/>
                </a:solidFill>
                <a:latin typeface="Cambria"/>
                <a:ea typeface="Cambria"/>
                <a:cs typeface="Cambria"/>
                <a:sym typeface="Cambria"/>
              </a:rPr>
              <a:t>Clustering – Distance Calculations</a:t>
            </a:r>
            <a:endParaRPr sz="2400" dirty="0">
              <a:solidFill>
                <a:srgbClr val="434343"/>
              </a:solidFill>
              <a:latin typeface="Cambria"/>
              <a:ea typeface="Cambria"/>
              <a:cs typeface="Cambria"/>
              <a:sym typeface="Cambria"/>
            </a:endParaRPr>
          </a:p>
        </p:txBody>
      </p:sp>
    </p:spTree>
    <p:extLst>
      <p:ext uri="{BB962C8B-B14F-4D97-AF65-F5344CB8AC3E}">
        <p14:creationId xmlns:p14="http://schemas.microsoft.com/office/powerpoint/2010/main" val="1584563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p:nvPr/>
        </p:nvSpPr>
        <p:spPr>
          <a:xfrm>
            <a:off x="3008600" y="3981125"/>
            <a:ext cx="309900" cy="1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a:off x="3494100" y="2154900"/>
            <a:ext cx="152400" cy="152400"/>
          </a:xfrm>
          <a:prstGeom prst="ellipse">
            <a:avLst/>
          </a:prstGeom>
          <a:solidFill>
            <a:srgbClr val="E0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2"/>
          <p:cNvSpPr/>
          <p:nvPr/>
        </p:nvSpPr>
        <p:spPr>
          <a:xfrm>
            <a:off x="5246700" y="207870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2"/>
          <p:cNvSpPr/>
          <p:nvPr/>
        </p:nvSpPr>
        <p:spPr>
          <a:xfrm>
            <a:off x="5170500" y="162150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2"/>
          <p:cNvSpPr/>
          <p:nvPr/>
        </p:nvSpPr>
        <p:spPr>
          <a:xfrm>
            <a:off x="4103700" y="1469100"/>
            <a:ext cx="152400" cy="1524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42"/>
          <p:cNvCxnSpPr>
            <a:stCxn id="254" idx="6"/>
            <a:endCxn id="255" idx="2"/>
          </p:cNvCxnSpPr>
          <p:nvPr/>
        </p:nvCxnSpPr>
        <p:spPr>
          <a:xfrm rot="10800000" flipH="1">
            <a:off x="3646500" y="2154900"/>
            <a:ext cx="1600200" cy="762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42"/>
          <p:cNvCxnSpPr>
            <a:stCxn id="254" idx="6"/>
            <a:endCxn id="257" idx="3"/>
          </p:cNvCxnSpPr>
          <p:nvPr/>
        </p:nvCxnSpPr>
        <p:spPr>
          <a:xfrm rot="10800000" flipH="1">
            <a:off x="3646500" y="1599300"/>
            <a:ext cx="479400" cy="6318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42"/>
          <p:cNvCxnSpPr>
            <a:stCxn id="254" idx="6"/>
            <a:endCxn id="256" idx="2"/>
          </p:cNvCxnSpPr>
          <p:nvPr/>
        </p:nvCxnSpPr>
        <p:spPr>
          <a:xfrm rot="10800000" flipH="1">
            <a:off x="3646500" y="1697700"/>
            <a:ext cx="1524000" cy="5334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42"/>
          <p:cNvCxnSpPr>
            <a:stCxn id="257" idx="6"/>
            <a:endCxn id="256" idx="2"/>
          </p:cNvCxnSpPr>
          <p:nvPr/>
        </p:nvCxnSpPr>
        <p:spPr>
          <a:xfrm>
            <a:off x="4256100" y="1545300"/>
            <a:ext cx="914400" cy="1524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42"/>
          <p:cNvCxnSpPr>
            <a:stCxn id="256" idx="4"/>
            <a:endCxn id="255" idx="0"/>
          </p:cNvCxnSpPr>
          <p:nvPr/>
        </p:nvCxnSpPr>
        <p:spPr>
          <a:xfrm>
            <a:off x="5246700" y="1773900"/>
            <a:ext cx="76200" cy="304800"/>
          </a:xfrm>
          <a:prstGeom prst="straightConnector1">
            <a:avLst/>
          </a:prstGeom>
          <a:noFill/>
          <a:ln w="9525" cap="flat" cmpd="sng">
            <a:solidFill>
              <a:schemeClr val="dk2"/>
            </a:solidFill>
            <a:prstDash val="solid"/>
            <a:round/>
            <a:headEnd type="none" w="med" len="med"/>
            <a:tailEnd type="none" w="med" len="med"/>
          </a:ln>
        </p:spPr>
      </p:cxnSp>
      <p:sp>
        <p:nvSpPr>
          <p:cNvPr id="263" name="Google Shape;263;p42"/>
          <p:cNvSpPr txBox="1"/>
          <p:nvPr/>
        </p:nvSpPr>
        <p:spPr>
          <a:xfrm>
            <a:off x="4256100" y="2231100"/>
            <a:ext cx="47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d</a:t>
            </a:r>
            <a:r>
              <a:rPr lang="en" sz="1000" baseline="-25000">
                <a:latin typeface="Calibri"/>
                <a:ea typeface="Calibri"/>
                <a:cs typeface="Calibri"/>
                <a:sym typeface="Calibri"/>
              </a:rPr>
              <a:t>1</a:t>
            </a:r>
            <a:endParaRPr sz="1000" baseline="-25000">
              <a:latin typeface="Calibri"/>
              <a:ea typeface="Calibri"/>
              <a:cs typeface="Calibri"/>
              <a:sym typeface="Calibri"/>
            </a:endParaRPr>
          </a:p>
        </p:txBody>
      </p:sp>
      <p:sp>
        <p:nvSpPr>
          <p:cNvPr id="264" name="Google Shape;264;p42"/>
          <p:cNvSpPr txBox="1"/>
          <p:nvPr/>
        </p:nvSpPr>
        <p:spPr>
          <a:xfrm>
            <a:off x="4103700" y="1697700"/>
            <a:ext cx="47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d</a:t>
            </a:r>
            <a:r>
              <a:rPr lang="en" sz="1000" baseline="-25000">
                <a:latin typeface="Calibri"/>
                <a:ea typeface="Calibri"/>
                <a:cs typeface="Calibri"/>
                <a:sym typeface="Calibri"/>
              </a:rPr>
              <a:t>5</a:t>
            </a:r>
            <a:endParaRPr sz="1000" baseline="-25000">
              <a:latin typeface="Calibri"/>
              <a:ea typeface="Calibri"/>
              <a:cs typeface="Calibri"/>
              <a:sym typeface="Calibri"/>
            </a:endParaRPr>
          </a:p>
        </p:txBody>
      </p:sp>
      <p:sp>
        <p:nvSpPr>
          <p:cNvPr id="265" name="Google Shape;265;p42"/>
          <p:cNvSpPr txBox="1"/>
          <p:nvPr/>
        </p:nvSpPr>
        <p:spPr>
          <a:xfrm>
            <a:off x="5170500" y="1773900"/>
            <a:ext cx="47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d</a:t>
            </a:r>
            <a:r>
              <a:rPr lang="en" sz="1000" baseline="-25000">
                <a:latin typeface="Calibri"/>
                <a:ea typeface="Calibri"/>
                <a:cs typeface="Calibri"/>
                <a:sym typeface="Calibri"/>
              </a:rPr>
              <a:t>2</a:t>
            </a:r>
            <a:endParaRPr sz="1000" baseline="-25000">
              <a:latin typeface="Calibri"/>
              <a:ea typeface="Calibri"/>
              <a:cs typeface="Calibri"/>
              <a:sym typeface="Calibri"/>
            </a:endParaRPr>
          </a:p>
        </p:txBody>
      </p:sp>
      <p:sp>
        <p:nvSpPr>
          <p:cNvPr id="266" name="Google Shape;266;p42"/>
          <p:cNvSpPr txBox="1"/>
          <p:nvPr/>
        </p:nvSpPr>
        <p:spPr>
          <a:xfrm>
            <a:off x="4560900" y="1316700"/>
            <a:ext cx="47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d</a:t>
            </a:r>
            <a:r>
              <a:rPr lang="en" sz="1000" baseline="-25000">
                <a:latin typeface="Calibri"/>
                <a:ea typeface="Calibri"/>
                <a:cs typeface="Calibri"/>
                <a:sym typeface="Calibri"/>
              </a:rPr>
              <a:t>3</a:t>
            </a:r>
            <a:endParaRPr sz="1000" baseline="-25000">
              <a:latin typeface="Calibri"/>
              <a:ea typeface="Calibri"/>
              <a:cs typeface="Calibri"/>
              <a:sym typeface="Calibri"/>
            </a:endParaRPr>
          </a:p>
        </p:txBody>
      </p:sp>
      <p:sp>
        <p:nvSpPr>
          <p:cNvPr id="267" name="Google Shape;267;p42"/>
          <p:cNvSpPr txBox="1"/>
          <p:nvPr/>
        </p:nvSpPr>
        <p:spPr>
          <a:xfrm>
            <a:off x="3570300" y="1621500"/>
            <a:ext cx="47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d</a:t>
            </a:r>
            <a:r>
              <a:rPr lang="en" sz="1000" baseline="-25000">
                <a:latin typeface="Calibri"/>
                <a:ea typeface="Calibri"/>
                <a:cs typeface="Calibri"/>
                <a:sym typeface="Calibri"/>
              </a:rPr>
              <a:t>4</a:t>
            </a:r>
            <a:endParaRPr sz="1000" baseline="-25000">
              <a:latin typeface="Calibri"/>
              <a:ea typeface="Calibri"/>
              <a:cs typeface="Calibri"/>
              <a:sym typeface="Calibri"/>
            </a:endParaRPr>
          </a:p>
        </p:txBody>
      </p:sp>
      <p:sp>
        <p:nvSpPr>
          <p:cNvPr id="268" name="Google Shape;268;p42"/>
          <p:cNvSpPr txBox="1"/>
          <p:nvPr/>
        </p:nvSpPr>
        <p:spPr>
          <a:xfrm>
            <a:off x="944094" y="32345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434343"/>
                </a:solidFill>
                <a:latin typeface="Architects Daughter"/>
                <a:ea typeface="Architects Daughter"/>
                <a:cs typeface="Architects Daughter"/>
                <a:sym typeface="Architects Daughter"/>
              </a:rPr>
              <a:t>Find distance between data points</a:t>
            </a:r>
            <a:endParaRPr sz="1800">
              <a:solidFill>
                <a:srgbClr val="434343"/>
              </a:solidFill>
              <a:latin typeface="Architects Daughter"/>
              <a:ea typeface="Architects Daughter"/>
              <a:cs typeface="Architects Daughter"/>
              <a:sym typeface="Architects Daugh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childTnLst>
                                </p:cTn>
                              </p:par>
                              <p:par>
                                <p:cTn id="8" presetID="10" presetClass="entr" presetSubtype="0" fill="hold" nodeType="withEffect">
                                  <p:stCondLst>
                                    <p:cond delay="0"/>
                                  </p:stCondLst>
                                  <p:childTnLst>
                                    <p:set>
                                      <p:cBhvr>
                                        <p:cTn id="9" dur="1" fill="hold">
                                          <p:stCondLst>
                                            <p:cond delay="0"/>
                                          </p:stCondLst>
                                        </p:cTn>
                                        <p:tgtEl>
                                          <p:spTgt spid="255"/>
                                        </p:tgtEl>
                                        <p:attrNameLst>
                                          <p:attrName>style.visibility</p:attrName>
                                        </p:attrNameLst>
                                      </p:cBhvr>
                                      <p:to>
                                        <p:strVal val="visible"/>
                                      </p:to>
                                    </p:set>
                                    <p:animEffect transition="in" filter="fade">
                                      <p:cBhvr>
                                        <p:cTn id="10" dur="1000"/>
                                        <p:tgtEl>
                                          <p:spTgt spid="255"/>
                                        </p:tgtEl>
                                      </p:cBhvr>
                                    </p:animEffect>
                                  </p:childTnLst>
                                </p:cTn>
                              </p:par>
                              <p:par>
                                <p:cTn id="11" presetID="10" presetClass="entr" presetSubtype="0" fill="hold" nodeType="withEffect">
                                  <p:stCondLst>
                                    <p:cond delay="0"/>
                                  </p:stCondLst>
                                  <p:childTnLst>
                                    <p:set>
                                      <p:cBhvr>
                                        <p:cTn id="12" dur="1" fill="hold">
                                          <p:stCondLst>
                                            <p:cond delay="0"/>
                                          </p:stCondLst>
                                        </p:cTn>
                                        <p:tgtEl>
                                          <p:spTgt spid="256"/>
                                        </p:tgtEl>
                                        <p:attrNameLst>
                                          <p:attrName>style.visibility</p:attrName>
                                        </p:attrNameLst>
                                      </p:cBhvr>
                                      <p:to>
                                        <p:strVal val="visible"/>
                                      </p:to>
                                    </p:set>
                                    <p:animEffect transition="in" filter="fade">
                                      <p:cBhvr>
                                        <p:cTn id="13" dur="1000"/>
                                        <p:tgtEl>
                                          <p:spTgt spid="256"/>
                                        </p:tgtEl>
                                      </p:cBhvr>
                                    </p:animEffect>
                                  </p:childTnLst>
                                </p:cTn>
                              </p:par>
                              <p:par>
                                <p:cTn id="14" presetID="10" presetClass="entr" presetSubtype="0" fill="hold" nodeType="withEffect">
                                  <p:stCondLst>
                                    <p:cond delay="0"/>
                                  </p:stCondLst>
                                  <p:childTnLst>
                                    <p:set>
                                      <p:cBhvr>
                                        <p:cTn id="15" dur="1" fill="hold">
                                          <p:stCondLst>
                                            <p:cond delay="0"/>
                                          </p:stCondLst>
                                        </p:cTn>
                                        <p:tgtEl>
                                          <p:spTgt spid="257"/>
                                        </p:tgtEl>
                                        <p:attrNameLst>
                                          <p:attrName>style.visibility</p:attrName>
                                        </p:attrNameLst>
                                      </p:cBhvr>
                                      <p:to>
                                        <p:strVal val="visible"/>
                                      </p:to>
                                    </p:set>
                                    <p:animEffect transition="in" filter="fade">
                                      <p:cBhvr>
                                        <p:cTn id="16" dur="1000"/>
                                        <p:tgtEl>
                                          <p:spTgt spid="257"/>
                                        </p:tgtEl>
                                      </p:cBhvr>
                                    </p:animEffect>
                                  </p:childTnLst>
                                </p:cTn>
                              </p:par>
                              <p:par>
                                <p:cTn id="17" presetID="10" presetClass="entr" presetSubtype="0" fill="hold" nodeType="withEffect">
                                  <p:stCondLst>
                                    <p:cond delay="0"/>
                                  </p:stCondLst>
                                  <p:childTnLst>
                                    <p:set>
                                      <p:cBhvr>
                                        <p:cTn id="18" dur="1" fill="hold">
                                          <p:stCondLst>
                                            <p:cond delay="0"/>
                                          </p:stCondLst>
                                        </p:cTn>
                                        <p:tgtEl>
                                          <p:spTgt spid="258"/>
                                        </p:tgtEl>
                                        <p:attrNameLst>
                                          <p:attrName>style.visibility</p:attrName>
                                        </p:attrNameLst>
                                      </p:cBhvr>
                                      <p:to>
                                        <p:strVal val="visible"/>
                                      </p:to>
                                    </p:set>
                                    <p:animEffect transition="in" filter="fade">
                                      <p:cBhvr>
                                        <p:cTn id="19" dur="1000"/>
                                        <p:tgtEl>
                                          <p:spTgt spid="258"/>
                                        </p:tgtEl>
                                      </p:cBhvr>
                                    </p:animEffect>
                                  </p:childTnLst>
                                </p:cTn>
                              </p:par>
                              <p:par>
                                <p:cTn id="20" presetID="10" presetClass="entr" presetSubtype="0" fill="hold" nodeType="withEffect">
                                  <p:stCondLst>
                                    <p:cond delay="0"/>
                                  </p:stCondLst>
                                  <p:childTnLst>
                                    <p:set>
                                      <p:cBhvr>
                                        <p:cTn id="21" dur="1" fill="hold">
                                          <p:stCondLst>
                                            <p:cond delay="0"/>
                                          </p:stCondLst>
                                        </p:cTn>
                                        <p:tgtEl>
                                          <p:spTgt spid="259"/>
                                        </p:tgtEl>
                                        <p:attrNameLst>
                                          <p:attrName>style.visibility</p:attrName>
                                        </p:attrNameLst>
                                      </p:cBhvr>
                                      <p:to>
                                        <p:strVal val="visible"/>
                                      </p:to>
                                    </p:set>
                                    <p:animEffect transition="in" filter="fade">
                                      <p:cBhvr>
                                        <p:cTn id="22" dur="1000"/>
                                        <p:tgtEl>
                                          <p:spTgt spid="259"/>
                                        </p:tgtEl>
                                      </p:cBhvr>
                                    </p:animEffect>
                                  </p:childTnLst>
                                </p:cTn>
                              </p:par>
                              <p:par>
                                <p:cTn id="23" presetID="10" presetClass="entr" presetSubtype="0" fill="hold" nodeType="withEffect">
                                  <p:stCondLst>
                                    <p:cond delay="0"/>
                                  </p:stCondLst>
                                  <p:childTnLst>
                                    <p:set>
                                      <p:cBhvr>
                                        <p:cTn id="24" dur="1" fill="hold">
                                          <p:stCondLst>
                                            <p:cond delay="0"/>
                                          </p:stCondLst>
                                        </p:cTn>
                                        <p:tgtEl>
                                          <p:spTgt spid="260"/>
                                        </p:tgtEl>
                                        <p:attrNameLst>
                                          <p:attrName>style.visibility</p:attrName>
                                        </p:attrNameLst>
                                      </p:cBhvr>
                                      <p:to>
                                        <p:strVal val="visible"/>
                                      </p:to>
                                    </p:set>
                                    <p:animEffect transition="in" filter="fade">
                                      <p:cBhvr>
                                        <p:cTn id="25" dur="1000"/>
                                        <p:tgtEl>
                                          <p:spTgt spid="260"/>
                                        </p:tgtEl>
                                      </p:cBhvr>
                                    </p:animEffect>
                                  </p:childTnLst>
                                </p:cTn>
                              </p:par>
                              <p:par>
                                <p:cTn id="26" presetID="10" presetClass="entr" presetSubtype="0" fill="hold" nodeType="withEffect">
                                  <p:stCondLst>
                                    <p:cond delay="0"/>
                                  </p:stCondLst>
                                  <p:childTnLst>
                                    <p:set>
                                      <p:cBhvr>
                                        <p:cTn id="27" dur="1" fill="hold">
                                          <p:stCondLst>
                                            <p:cond delay="0"/>
                                          </p:stCondLst>
                                        </p:cTn>
                                        <p:tgtEl>
                                          <p:spTgt spid="261"/>
                                        </p:tgtEl>
                                        <p:attrNameLst>
                                          <p:attrName>style.visibility</p:attrName>
                                        </p:attrNameLst>
                                      </p:cBhvr>
                                      <p:to>
                                        <p:strVal val="visible"/>
                                      </p:to>
                                    </p:set>
                                    <p:animEffect transition="in" filter="fade">
                                      <p:cBhvr>
                                        <p:cTn id="28" dur="1000"/>
                                        <p:tgtEl>
                                          <p:spTgt spid="261"/>
                                        </p:tgtEl>
                                      </p:cBhvr>
                                    </p:animEffect>
                                  </p:childTnLst>
                                </p:cTn>
                              </p:par>
                              <p:par>
                                <p:cTn id="29" presetID="10" presetClass="entr" presetSubtype="0" fill="hold" nodeType="with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1000"/>
                                        <p:tgtEl>
                                          <p:spTgt spid="262"/>
                                        </p:tgtEl>
                                      </p:cBhvr>
                                    </p:animEffect>
                                  </p:childTnLst>
                                </p:cTn>
                              </p:par>
                              <p:par>
                                <p:cTn id="32" presetID="10" presetClass="entr" presetSubtype="0" fill="hold" nodeType="with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fade">
                                      <p:cBhvr>
                                        <p:cTn id="34" dur="1000"/>
                                        <p:tgtEl>
                                          <p:spTgt spid="263"/>
                                        </p:tgtEl>
                                      </p:cBhvr>
                                    </p:animEffect>
                                  </p:childTnLst>
                                </p:cTn>
                              </p:par>
                              <p:par>
                                <p:cTn id="35" presetID="10" presetClass="entr" presetSubtype="0" fill="hold" nodeType="withEffect">
                                  <p:stCondLst>
                                    <p:cond delay="0"/>
                                  </p:stCondLst>
                                  <p:childTnLst>
                                    <p:set>
                                      <p:cBhvr>
                                        <p:cTn id="36" dur="1" fill="hold">
                                          <p:stCondLst>
                                            <p:cond delay="0"/>
                                          </p:stCondLst>
                                        </p:cTn>
                                        <p:tgtEl>
                                          <p:spTgt spid="264"/>
                                        </p:tgtEl>
                                        <p:attrNameLst>
                                          <p:attrName>style.visibility</p:attrName>
                                        </p:attrNameLst>
                                      </p:cBhvr>
                                      <p:to>
                                        <p:strVal val="visible"/>
                                      </p:to>
                                    </p:set>
                                    <p:animEffect transition="in" filter="fade">
                                      <p:cBhvr>
                                        <p:cTn id="37" dur="1000"/>
                                        <p:tgtEl>
                                          <p:spTgt spid="264"/>
                                        </p:tgtEl>
                                      </p:cBhvr>
                                    </p:animEffect>
                                  </p:childTnLst>
                                </p:cTn>
                              </p:par>
                              <p:par>
                                <p:cTn id="38" presetID="10" presetClass="entr" presetSubtype="0" fill="hold" nodeType="withEffect">
                                  <p:stCondLst>
                                    <p:cond delay="0"/>
                                  </p:stCondLst>
                                  <p:childTnLst>
                                    <p:set>
                                      <p:cBhvr>
                                        <p:cTn id="39" dur="1" fill="hold">
                                          <p:stCondLst>
                                            <p:cond delay="0"/>
                                          </p:stCondLst>
                                        </p:cTn>
                                        <p:tgtEl>
                                          <p:spTgt spid="265"/>
                                        </p:tgtEl>
                                        <p:attrNameLst>
                                          <p:attrName>style.visibility</p:attrName>
                                        </p:attrNameLst>
                                      </p:cBhvr>
                                      <p:to>
                                        <p:strVal val="visible"/>
                                      </p:to>
                                    </p:set>
                                    <p:animEffect transition="in" filter="fade">
                                      <p:cBhvr>
                                        <p:cTn id="40" dur="1000"/>
                                        <p:tgtEl>
                                          <p:spTgt spid="265"/>
                                        </p:tgtEl>
                                      </p:cBhvr>
                                    </p:animEffect>
                                  </p:childTnLst>
                                </p:cTn>
                              </p:par>
                              <p:par>
                                <p:cTn id="41" presetID="10" presetClass="entr" presetSubtype="0" fill="hold" nodeType="withEffect">
                                  <p:stCondLst>
                                    <p:cond delay="0"/>
                                  </p:stCondLst>
                                  <p:childTnLst>
                                    <p:set>
                                      <p:cBhvr>
                                        <p:cTn id="42" dur="1" fill="hold">
                                          <p:stCondLst>
                                            <p:cond delay="0"/>
                                          </p:stCondLst>
                                        </p:cTn>
                                        <p:tgtEl>
                                          <p:spTgt spid="266"/>
                                        </p:tgtEl>
                                        <p:attrNameLst>
                                          <p:attrName>style.visibility</p:attrName>
                                        </p:attrNameLst>
                                      </p:cBhvr>
                                      <p:to>
                                        <p:strVal val="visible"/>
                                      </p:to>
                                    </p:set>
                                    <p:animEffect transition="in" filter="fade">
                                      <p:cBhvr>
                                        <p:cTn id="43" dur="1000"/>
                                        <p:tgtEl>
                                          <p:spTgt spid="266"/>
                                        </p:tgtEl>
                                      </p:cBhvr>
                                    </p:animEffect>
                                  </p:childTnLst>
                                </p:cTn>
                              </p:par>
                              <p:par>
                                <p:cTn id="44" presetID="10" presetClass="entr" presetSubtype="0" fill="hold" nodeType="with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fade">
                                      <p:cBhvr>
                                        <p:cTn id="46"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p:nvPr/>
        </p:nvSpPr>
        <p:spPr>
          <a:xfrm>
            <a:off x="3008600" y="3981125"/>
            <a:ext cx="309900" cy="1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3"/>
          <p:cNvSpPr txBox="1"/>
          <p:nvPr/>
        </p:nvSpPr>
        <p:spPr>
          <a:xfrm>
            <a:off x="4208975" y="2002500"/>
            <a:ext cx="47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D</a:t>
            </a:r>
            <a:r>
              <a:rPr lang="en" sz="1000" baseline="-25000">
                <a:latin typeface="Calibri"/>
                <a:ea typeface="Calibri"/>
                <a:cs typeface="Calibri"/>
                <a:sym typeface="Calibri"/>
              </a:rPr>
              <a:t>1</a:t>
            </a:r>
            <a:endParaRPr sz="1000" baseline="-25000">
              <a:latin typeface="Calibri"/>
              <a:ea typeface="Calibri"/>
              <a:cs typeface="Calibri"/>
              <a:sym typeface="Calibri"/>
            </a:endParaRPr>
          </a:p>
        </p:txBody>
      </p:sp>
      <p:sp>
        <p:nvSpPr>
          <p:cNvPr id="275" name="Google Shape;275;p43"/>
          <p:cNvSpPr txBox="1"/>
          <p:nvPr/>
        </p:nvSpPr>
        <p:spPr>
          <a:xfrm>
            <a:off x="944094" y="32345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434343"/>
                </a:solidFill>
                <a:latin typeface="Architects Daughter"/>
                <a:ea typeface="Architects Daughter"/>
                <a:cs typeface="Architects Daughter"/>
                <a:sym typeface="Architects Daughter"/>
              </a:rPr>
              <a:t>Find distance between clusters</a:t>
            </a:r>
            <a:endParaRPr sz="1800">
              <a:solidFill>
                <a:srgbClr val="434343"/>
              </a:solidFill>
              <a:latin typeface="Architects Daughter"/>
              <a:ea typeface="Architects Daughter"/>
              <a:cs typeface="Architects Daughter"/>
              <a:sym typeface="Architects Daughter"/>
            </a:endParaRPr>
          </a:p>
        </p:txBody>
      </p:sp>
      <p:sp>
        <p:nvSpPr>
          <p:cNvPr id="276" name="Google Shape;276;p43"/>
          <p:cNvSpPr/>
          <p:nvPr/>
        </p:nvSpPr>
        <p:spPr>
          <a:xfrm>
            <a:off x="2242575" y="162330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3"/>
          <p:cNvSpPr/>
          <p:nvPr/>
        </p:nvSpPr>
        <p:spPr>
          <a:xfrm>
            <a:off x="2427300" y="1850100"/>
            <a:ext cx="152400" cy="1524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3"/>
          <p:cNvSpPr/>
          <p:nvPr/>
        </p:nvSpPr>
        <p:spPr>
          <a:xfrm>
            <a:off x="2732100" y="1926300"/>
            <a:ext cx="152400" cy="152400"/>
          </a:xfrm>
          <a:prstGeom prst="ellipse">
            <a:avLst/>
          </a:prstGeom>
          <a:solidFill>
            <a:srgbClr val="E0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3"/>
          <p:cNvSpPr/>
          <p:nvPr/>
        </p:nvSpPr>
        <p:spPr>
          <a:xfrm>
            <a:off x="5747775" y="162330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3"/>
          <p:cNvSpPr/>
          <p:nvPr/>
        </p:nvSpPr>
        <p:spPr>
          <a:xfrm>
            <a:off x="5932500" y="177390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3"/>
          <p:cNvSpPr/>
          <p:nvPr/>
        </p:nvSpPr>
        <p:spPr>
          <a:xfrm>
            <a:off x="6237300" y="192630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43"/>
          <p:cNvCxnSpPr>
            <a:endCxn id="279" idx="2"/>
          </p:cNvCxnSpPr>
          <p:nvPr/>
        </p:nvCxnSpPr>
        <p:spPr>
          <a:xfrm>
            <a:off x="3008475" y="1939200"/>
            <a:ext cx="2739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par>
                                <p:cTn id="8" presetID="10" presetClass="entr" presetSubtype="0"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Effect transition="in" filter="fade">
                                      <p:cBhvr>
                                        <p:cTn id="10" dur="10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p:nvPr/>
        </p:nvSpPr>
        <p:spPr>
          <a:xfrm>
            <a:off x="1069669" y="23580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How to calculate distance using Math?</a:t>
            </a:r>
            <a:endParaRPr sz="2400">
              <a:solidFill>
                <a:srgbClr val="1155CC"/>
              </a:solidFill>
              <a:latin typeface="Cambria"/>
              <a:ea typeface="Cambria"/>
              <a:cs typeface="Cambria"/>
              <a:sym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5"/>
          <p:cNvSpPr/>
          <p:nvPr/>
        </p:nvSpPr>
        <p:spPr>
          <a:xfrm>
            <a:off x="3008600" y="3981125"/>
            <a:ext cx="309900" cy="1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5"/>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434343"/>
                </a:solidFill>
                <a:latin typeface="Cambria"/>
                <a:ea typeface="Cambria"/>
                <a:cs typeface="Cambria"/>
                <a:sym typeface="Cambria"/>
              </a:rPr>
              <a:t>1. Euclidean Distance</a:t>
            </a:r>
            <a:endParaRPr sz="1800" b="1">
              <a:solidFill>
                <a:srgbClr val="434343"/>
              </a:solidFill>
              <a:latin typeface="Cambria"/>
              <a:ea typeface="Cambria"/>
              <a:cs typeface="Cambria"/>
              <a:sym typeface="Cambria"/>
            </a:endParaRPr>
          </a:p>
        </p:txBody>
      </p:sp>
      <p:sp>
        <p:nvSpPr>
          <p:cNvPr id="294" name="Google Shape;294;p45"/>
          <p:cNvSpPr/>
          <p:nvPr/>
        </p:nvSpPr>
        <p:spPr>
          <a:xfrm>
            <a:off x="2808300" y="1773900"/>
            <a:ext cx="152400" cy="1524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5"/>
          <p:cNvSpPr/>
          <p:nvPr/>
        </p:nvSpPr>
        <p:spPr>
          <a:xfrm>
            <a:off x="5932500" y="215490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5"/>
          <p:cNvSpPr txBox="1"/>
          <p:nvPr/>
        </p:nvSpPr>
        <p:spPr>
          <a:xfrm>
            <a:off x="2559800" y="2231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(x</a:t>
            </a:r>
            <a:r>
              <a:rPr lang="en" baseline="-25000">
                <a:solidFill>
                  <a:schemeClr val="dk1"/>
                </a:solidFill>
                <a:latin typeface="Calibri"/>
                <a:ea typeface="Calibri"/>
                <a:cs typeface="Calibri"/>
                <a:sym typeface="Calibri"/>
              </a:rPr>
              <a:t>1 </a:t>
            </a:r>
            <a:r>
              <a:rPr lang="en">
                <a:latin typeface="Calibri"/>
                <a:ea typeface="Calibri"/>
                <a:cs typeface="Calibri"/>
                <a:sym typeface="Calibri"/>
              </a:rPr>
              <a:t>,</a:t>
            </a:r>
            <a:r>
              <a:rPr lang="en">
                <a:solidFill>
                  <a:schemeClr val="dk1"/>
                </a:solidFill>
                <a:latin typeface="Calibri"/>
                <a:ea typeface="Calibri"/>
                <a:cs typeface="Calibri"/>
                <a:sym typeface="Calibri"/>
              </a:rPr>
              <a:t>x</a:t>
            </a:r>
            <a:r>
              <a:rPr lang="en" baseline="-25000">
                <a:solidFill>
                  <a:schemeClr val="dk1"/>
                </a:solidFill>
                <a:latin typeface="Calibri"/>
                <a:ea typeface="Calibri"/>
                <a:cs typeface="Calibri"/>
                <a:sym typeface="Calibri"/>
              </a:rPr>
              <a:t>2</a:t>
            </a:r>
            <a:r>
              <a:rPr lang="en">
                <a:latin typeface="Calibri"/>
                <a:ea typeface="Calibri"/>
                <a:cs typeface="Calibri"/>
                <a:sym typeface="Calibri"/>
              </a:rPr>
              <a:t>)</a:t>
            </a:r>
            <a:endParaRPr baseline="-25000">
              <a:latin typeface="Calibri"/>
              <a:ea typeface="Calibri"/>
              <a:cs typeface="Calibri"/>
              <a:sym typeface="Calibri"/>
            </a:endParaRPr>
          </a:p>
        </p:txBody>
      </p:sp>
      <p:sp>
        <p:nvSpPr>
          <p:cNvPr id="297" name="Google Shape;297;p45"/>
          <p:cNvSpPr txBox="1"/>
          <p:nvPr/>
        </p:nvSpPr>
        <p:spPr>
          <a:xfrm>
            <a:off x="2508500" y="1949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libri"/>
                <a:ea typeface="Calibri"/>
                <a:cs typeface="Calibri"/>
                <a:sym typeface="Calibri"/>
              </a:rPr>
              <a:t>x</a:t>
            </a:r>
            <a:endParaRPr sz="1800" baseline="-25000">
              <a:latin typeface="Calibri"/>
              <a:ea typeface="Calibri"/>
              <a:cs typeface="Calibri"/>
              <a:sym typeface="Calibri"/>
            </a:endParaRPr>
          </a:p>
        </p:txBody>
      </p:sp>
      <p:sp>
        <p:nvSpPr>
          <p:cNvPr id="298" name="Google Shape;298;p45"/>
          <p:cNvSpPr txBox="1"/>
          <p:nvPr/>
        </p:nvSpPr>
        <p:spPr>
          <a:xfrm>
            <a:off x="5632700" y="17967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libri"/>
                <a:ea typeface="Calibri"/>
                <a:cs typeface="Calibri"/>
                <a:sym typeface="Calibri"/>
              </a:rPr>
              <a:t>Y</a:t>
            </a:r>
            <a:endParaRPr sz="1800" baseline="-25000">
              <a:latin typeface="Calibri"/>
              <a:ea typeface="Calibri"/>
              <a:cs typeface="Calibri"/>
              <a:sym typeface="Calibri"/>
            </a:endParaRPr>
          </a:p>
        </p:txBody>
      </p:sp>
      <p:sp>
        <p:nvSpPr>
          <p:cNvPr id="299" name="Google Shape;299;p45"/>
          <p:cNvSpPr txBox="1"/>
          <p:nvPr/>
        </p:nvSpPr>
        <p:spPr>
          <a:xfrm>
            <a:off x="5607800" y="1469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(y</a:t>
            </a:r>
            <a:r>
              <a:rPr lang="en" baseline="-25000">
                <a:solidFill>
                  <a:schemeClr val="dk1"/>
                </a:solidFill>
                <a:latin typeface="Calibri"/>
                <a:ea typeface="Calibri"/>
                <a:cs typeface="Calibri"/>
                <a:sym typeface="Calibri"/>
              </a:rPr>
              <a:t>1 </a:t>
            </a:r>
            <a:r>
              <a:rPr lang="en">
                <a:latin typeface="Calibri"/>
                <a:ea typeface="Calibri"/>
                <a:cs typeface="Calibri"/>
                <a:sym typeface="Calibri"/>
              </a:rPr>
              <a:t>,y</a:t>
            </a:r>
            <a:r>
              <a:rPr lang="en" baseline="-25000">
                <a:solidFill>
                  <a:schemeClr val="dk1"/>
                </a:solidFill>
                <a:latin typeface="Calibri"/>
                <a:ea typeface="Calibri"/>
                <a:cs typeface="Calibri"/>
                <a:sym typeface="Calibri"/>
              </a:rPr>
              <a:t>2</a:t>
            </a:r>
            <a:r>
              <a:rPr lang="en">
                <a:latin typeface="Calibri"/>
                <a:ea typeface="Calibri"/>
                <a:cs typeface="Calibri"/>
                <a:sym typeface="Calibri"/>
              </a:rPr>
              <a:t>)</a:t>
            </a:r>
            <a:endParaRPr baseline="-25000">
              <a:latin typeface="Calibri"/>
              <a:ea typeface="Calibri"/>
              <a:cs typeface="Calibri"/>
              <a:sym typeface="Calibri"/>
            </a:endParaRPr>
          </a:p>
        </p:txBody>
      </p:sp>
      <p:pic>
        <p:nvPicPr>
          <p:cNvPr id="300" name="Google Shape;300;p45"/>
          <p:cNvPicPr preferRelativeResize="0"/>
          <p:nvPr/>
        </p:nvPicPr>
        <p:blipFill>
          <a:blip r:embed="rId3">
            <a:alphaModFix/>
          </a:blip>
          <a:stretch>
            <a:fillRect/>
          </a:stretch>
        </p:blipFill>
        <p:spPr>
          <a:xfrm>
            <a:off x="2386500" y="3334150"/>
            <a:ext cx="4370994" cy="920838"/>
          </a:xfrm>
          <a:prstGeom prst="rect">
            <a:avLst/>
          </a:prstGeom>
          <a:noFill/>
          <a:ln>
            <a:noFill/>
          </a:ln>
        </p:spPr>
      </p:pic>
      <p:cxnSp>
        <p:nvCxnSpPr>
          <p:cNvPr id="301" name="Google Shape;301;p45"/>
          <p:cNvCxnSpPr>
            <a:endCxn id="295" idx="1"/>
          </p:cNvCxnSpPr>
          <p:nvPr/>
        </p:nvCxnSpPr>
        <p:spPr>
          <a:xfrm>
            <a:off x="2960818" y="1850218"/>
            <a:ext cx="2994000" cy="327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1000"/>
                                        <p:tgtEl>
                                          <p:spTgt spid="2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
                                        </p:tgtEl>
                                        <p:attrNameLst>
                                          <p:attrName>style.visibility</p:attrName>
                                        </p:attrNameLst>
                                      </p:cBhvr>
                                      <p:to>
                                        <p:strVal val="visible"/>
                                      </p:to>
                                    </p:set>
                                    <p:animEffect transition="in" filter="fade">
                                      <p:cBhvr>
                                        <p:cTn id="12" dur="1000"/>
                                        <p:tgtEl>
                                          <p:spTgt spid="2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1"/>
                                        </p:tgtEl>
                                        <p:attrNameLst>
                                          <p:attrName>style.visibility</p:attrName>
                                        </p:attrNameLst>
                                      </p:cBhvr>
                                      <p:to>
                                        <p:strVal val="visible"/>
                                      </p:to>
                                    </p:set>
                                    <p:animEffect transition="in" filter="fade">
                                      <p:cBhvr>
                                        <p:cTn id="17" dur="1000"/>
                                        <p:tgtEl>
                                          <p:spTgt spid="301"/>
                                        </p:tgtEl>
                                      </p:cBhvr>
                                    </p:animEffect>
                                  </p:childTnLst>
                                </p:cTn>
                              </p:par>
                              <p:par>
                                <p:cTn id="18" presetID="10" presetClass="entr" presetSubtype="0" fill="hold" nodeType="withEffect">
                                  <p:stCondLst>
                                    <p:cond delay="0"/>
                                  </p:stCondLst>
                                  <p:childTnLst>
                                    <p:set>
                                      <p:cBhvr>
                                        <p:cTn id="19" dur="1" fill="hold">
                                          <p:stCondLst>
                                            <p:cond delay="0"/>
                                          </p:stCondLst>
                                        </p:cTn>
                                        <p:tgtEl>
                                          <p:spTgt spid="300"/>
                                        </p:tgtEl>
                                        <p:attrNameLst>
                                          <p:attrName>style.visibility</p:attrName>
                                        </p:attrNameLst>
                                      </p:cBhvr>
                                      <p:to>
                                        <p:strVal val="visible"/>
                                      </p:to>
                                    </p:set>
                                    <p:animEffect transition="in" filter="fade">
                                      <p:cBhvr>
                                        <p:cTn id="20" dur="10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6"/>
          <p:cNvSpPr/>
          <p:nvPr/>
        </p:nvSpPr>
        <p:spPr>
          <a:xfrm>
            <a:off x="3008600" y="3981125"/>
            <a:ext cx="309900" cy="1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434343"/>
                </a:solidFill>
                <a:latin typeface="Cambria"/>
                <a:ea typeface="Cambria"/>
                <a:cs typeface="Cambria"/>
                <a:sym typeface="Cambria"/>
              </a:rPr>
              <a:t>1. Euclidean Distance</a:t>
            </a:r>
            <a:endParaRPr sz="1800" b="1">
              <a:solidFill>
                <a:srgbClr val="434343"/>
              </a:solidFill>
              <a:latin typeface="Cambria"/>
              <a:ea typeface="Cambria"/>
              <a:cs typeface="Cambria"/>
              <a:sym typeface="Cambria"/>
            </a:endParaRPr>
          </a:p>
        </p:txBody>
      </p:sp>
      <p:sp>
        <p:nvSpPr>
          <p:cNvPr id="308" name="Google Shape;308;p46"/>
          <p:cNvSpPr/>
          <p:nvPr/>
        </p:nvSpPr>
        <p:spPr>
          <a:xfrm>
            <a:off x="2808300" y="1773900"/>
            <a:ext cx="152400" cy="1524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6"/>
          <p:cNvSpPr/>
          <p:nvPr/>
        </p:nvSpPr>
        <p:spPr>
          <a:xfrm>
            <a:off x="5932500" y="215490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txBox="1"/>
          <p:nvPr/>
        </p:nvSpPr>
        <p:spPr>
          <a:xfrm>
            <a:off x="2559800" y="2231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(5</a:t>
            </a:r>
            <a:r>
              <a:rPr lang="en" baseline="-25000">
                <a:solidFill>
                  <a:schemeClr val="dk1"/>
                </a:solidFill>
                <a:latin typeface="Calibri"/>
                <a:ea typeface="Calibri"/>
                <a:cs typeface="Calibri"/>
                <a:sym typeface="Calibri"/>
              </a:rPr>
              <a:t> </a:t>
            </a:r>
            <a:r>
              <a:rPr lang="en">
                <a:latin typeface="Calibri"/>
                <a:ea typeface="Calibri"/>
                <a:cs typeface="Calibri"/>
                <a:sym typeface="Calibri"/>
              </a:rPr>
              <a:t>,5)</a:t>
            </a:r>
            <a:endParaRPr baseline="-25000">
              <a:latin typeface="Calibri"/>
              <a:ea typeface="Calibri"/>
              <a:cs typeface="Calibri"/>
              <a:sym typeface="Calibri"/>
            </a:endParaRPr>
          </a:p>
        </p:txBody>
      </p:sp>
      <p:sp>
        <p:nvSpPr>
          <p:cNvPr id="311" name="Google Shape;311;p46"/>
          <p:cNvSpPr txBox="1"/>
          <p:nvPr/>
        </p:nvSpPr>
        <p:spPr>
          <a:xfrm>
            <a:off x="2508500" y="1949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libri"/>
                <a:ea typeface="Calibri"/>
                <a:cs typeface="Calibri"/>
                <a:sym typeface="Calibri"/>
              </a:rPr>
              <a:t>x</a:t>
            </a:r>
            <a:endParaRPr sz="1800" baseline="-25000">
              <a:latin typeface="Calibri"/>
              <a:ea typeface="Calibri"/>
              <a:cs typeface="Calibri"/>
              <a:sym typeface="Calibri"/>
            </a:endParaRPr>
          </a:p>
        </p:txBody>
      </p:sp>
      <p:sp>
        <p:nvSpPr>
          <p:cNvPr id="312" name="Google Shape;312;p46"/>
          <p:cNvSpPr txBox="1"/>
          <p:nvPr/>
        </p:nvSpPr>
        <p:spPr>
          <a:xfrm>
            <a:off x="5632700" y="17967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libri"/>
                <a:ea typeface="Calibri"/>
                <a:cs typeface="Calibri"/>
                <a:sym typeface="Calibri"/>
              </a:rPr>
              <a:t>Y</a:t>
            </a:r>
            <a:endParaRPr sz="1800" baseline="-25000">
              <a:latin typeface="Calibri"/>
              <a:ea typeface="Calibri"/>
              <a:cs typeface="Calibri"/>
              <a:sym typeface="Calibri"/>
            </a:endParaRPr>
          </a:p>
        </p:txBody>
      </p:sp>
      <p:sp>
        <p:nvSpPr>
          <p:cNvPr id="313" name="Google Shape;313;p46"/>
          <p:cNvSpPr txBox="1"/>
          <p:nvPr/>
        </p:nvSpPr>
        <p:spPr>
          <a:xfrm>
            <a:off x="5607800" y="1469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(9</a:t>
            </a:r>
            <a:r>
              <a:rPr lang="en" baseline="-25000">
                <a:solidFill>
                  <a:schemeClr val="dk1"/>
                </a:solidFill>
                <a:latin typeface="Calibri"/>
                <a:ea typeface="Calibri"/>
                <a:cs typeface="Calibri"/>
                <a:sym typeface="Calibri"/>
              </a:rPr>
              <a:t> </a:t>
            </a:r>
            <a:r>
              <a:rPr lang="en">
                <a:latin typeface="Calibri"/>
                <a:ea typeface="Calibri"/>
                <a:cs typeface="Calibri"/>
                <a:sym typeface="Calibri"/>
              </a:rPr>
              <a:t>,8)</a:t>
            </a:r>
            <a:endParaRPr baseline="-25000">
              <a:latin typeface="Calibri"/>
              <a:ea typeface="Calibri"/>
              <a:cs typeface="Calibri"/>
              <a:sym typeface="Calibri"/>
            </a:endParaRPr>
          </a:p>
        </p:txBody>
      </p:sp>
      <p:cxnSp>
        <p:nvCxnSpPr>
          <p:cNvPr id="314" name="Google Shape;314;p46"/>
          <p:cNvCxnSpPr>
            <a:endCxn id="309" idx="1"/>
          </p:cNvCxnSpPr>
          <p:nvPr/>
        </p:nvCxnSpPr>
        <p:spPr>
          <a:xfrm>
            <a:off x="2960818" y="1850218"/>
            <a:ext cx="2994000" cy="327000"/>
          </a:xfrm>
          <a:prstGeom prst="straightConnector1">
            <a:avLst/>
          </a:prstGeom>
          <a:noFill/>
          <a:ln w="9525" cap="flat" cmpd="sng">
            <a:solidFill>
              <a:schemeClr val="dk2"/>
            </a:solidFill>
            <a:prstDash val="solid"/>
            <a:round/>
            <a:headEnd type="none" w="med" len="med"/>
            <a:tailEnd type="none" w="med" len="med"/>
          </a:ln>
        </p:spPr>
      </p:cxnSp>
      <p:pic>
        <p:nvPicPr>
          <p:cNvPr id="315" name="Google Shape;315;p46"/>
          <p:cNvPicPr preferRelativeResize="0"/>
          <p:nvPr/>
        </p:nvPicPr>
        <p:blipFill>
          <a:blip r:embed="rId3">
            <a:alphaModFix/>
          </a:blip>
          <a:stretch>
            <a:fillRect/>
          </a:stretch>
        </p:blipFill>
        <p:spPr>
          <a:xfrm>
            <a:off x="2281850" y="3240425"/>
            <a:ext cx="4351950" cy="1038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4"/>
          <p:cNvSpPr txBox="1"/>
          <p:nvPr/>
        </p:nvSpPr>
        <p:spPr>
          <a:xfrm>
            <a:off x="1090244" y="167905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434343"/>
                </a:solidFill>
                <a:latin typeface="Cambria"/>
                <a:ea typeface="Cambria"/>
                <a:cs typeface="Cambria"/>
                <a:sym typeface="Cambria"/>
              </a:rPr>
              <a:t>We all generate tremendous amount of data</a:t>
            </a:r>
            <a:endParaRPr sz="2400" b="1">
              <a:solidFill>
                <a:srgbClr val="434343"/>
              </a:solidFill>
              <a:latin typeface="Cambria"/>
              <a:ea typeface="Cambria"/>
              <a:cs typeface="Cambria"/>
              <a:sym typeface="Cambria"/>
            </a:endParaRPr>
          </a:p>
        </p:txBody>
      </p:sp>
      <p:sp>
        <p:nvSpPr>
          <p:cNvPr id="105" name="Google Shape;105;p24"/>
          <p:cNvSpPr txBox="1"/>
          <p:nvPr/>
        </p:nvSpPr>
        <p:spPr>
          <a:xfrm>
            <a:off x="1090250" y="2364850"/>
            <a:ext cx="7255800" cy="1048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BF9000"/>
                </a:solidFill>
                <a:latin typeface="Comic Sans MS"/>
                <a:ea typeface="Comic Sans MS"/>
                <a:cs typeface="Comic Sans MS"/>
                <a:sym typeface="Comic Sans MS"/>
              </a:rPr>
              <a:t>. . .</a:t>
            </a:r>
            <a:endParaRPr sz="2400" b="1">
              <a:solidFill>
                <a:srgbClr val="BF9000"/>
              </a:solidFill>
              <a:latin typeface="Comic Sans MS"/>
              <a:ea typeface="Comic Sans MS"/>
              <a:cs typeface="Comic Sans MS"/>
              <a:sym typeface="Comic Sans MS"/>
            </a:endParaRPr>
          </a:p>
          <a:p>
            <a:pPr marL="0" lvl="0" indent="0" algn="ctr" rtl="0">
              <a:lnSpc>
                <a:spcPct val="100000"/>
              </a:lnSpc>
              <a:spcBef>
                <a:spcPts val="0"/>
              </a:spcBef>
              <a:spcAft>
                <a:spcPts val="0"/>
              </a:spcAft>
              <a:buNone/>
            </a:pPr>
            <a:endParaRPr sz="2400" b="1">
              <a:solidFill>
                <a:srgbClr val="BF9000"/>
              </a:solidFill>
              <a:latin typeface="Comic Sans MS"/>
              <a:ea typeface="Comic Sans MS"/>
              <a:cs typeface="Comic Sans MS"/>
              <a:sym typeface="Comic Sans MS"/>
            </a:endParaRPr>
          </a:p>
          <a:p>
            <a:pPr marL="0" lvl="0" indent="0" algn="ctr" rtl="0">
              <a:lnSpc>
                <a:spcPct val="100000"/>
              </a:lnSpc>
              <a:spcBef>
                <a:spcPts val="0"/>
              </a:spcBef>
              <a:spcAft>
                <a:spcPts val="0"/>
              </a:spcAft>
              <a:buNone/>
            </a:pPr>
            <a:r>
              <a:rPr lang="en" sz="2400" b="1">
                <a:solidFill>
                  <a:srgbClr val="BF9000"/>
                </a:solidFill>
                <a:latin typeface="Comic Sans MS"/>
                <a:ea typeface="Comic Sans MS"/>
                <a:cs typeface="Comic Sans MS"/>
                <a:sym typeface="Comic Sans MS"/>
              </a:rPr>
              <a:t>Unlabeled Data</a:t>
            </a:r>
            <a:endParaRPr sz="2400" b="1">
              <a:solidFill>
                <a:srgbClr val="BF9000"/>
              </a:solidFill>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7"/>
          <p:cNvSpPr/>
          <p:nvPr/>
        </p:nvSpPr>
        <p:spPr>
          <a:xfrm>
            <a:off x="3008600" y="3981125"/>
            <a:ext cx="309900" cy="1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7"/>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434343"/>
                </a:solidFill>
                <a:latin typeface="Cambria"/>
                <a:ea typeface="Cambria"/>
                <a:cs typeface="Cambria"/>
                <a:sym typeface="Cambria"/>
              </a:rPr>
              <a:t>1. Euclidean Distance</a:t>
            </a:r>
            <a:endParaRPr sz="1800" b="1">
              <a:solidFill>
                <a:srgbClr val="434343"/>
              </a:solidFill>
              <a:latin typeface="Cambria"/>
              <a:ea typeface="Cambria"/>
              <a:cs typeface="Cambria"/>
              <a:sym typeface="Cambria"/>
            </a:endParaRPr>
          </a:p>
        </p:txBody>
      </p:sp>
      <p:sp>
        <p:nvSpPr>
          <p:cNvPr id="322" name="Google Shape;322;p47"/>
          <p:cNvSpPr/>
          <p:nvPr/>
        </p:nvSpPr>
        <p:spPr>
          <a:xfrm>
            <a:off x="2808300" y="1773900"/>
            <a:ext cx="152400" cy="1524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7"/>
          <p:cNvSpPr/>
          <p:nvPr/>
        </p:nvSpPr>
        <p:spPr>
          <a:xfrm>
            <a:off x="5932500" y="215490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7"/>
          <p:cNvSpPr txBox="1"/>
          <p:nvPr/>
        </p:nvSpPr>
        <p:spPr>
          <a:xfrm>
            <a:off x="2559800" y="2231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(5</a:t>
            </a:r>
            <a:r>
              <a:rPr lang="en" baseline="-25000">
                <a:solidFill>
                  <a:schemeClr val="dk1"/>
                </a:solidFill>
                <a:latin typeface="Calibri"/>
                <a:ea typeface="Calibri"/>
                <a:cs typeface="Calibri"/>
                <a:sym typeface="Calibri"/>
              </a:rPr>
              <a:t> </a:t>
            </a:r>
            <a:r>
              <a:rPr lang="en">
                <a:latin typeface="Calibri"/>
                <a:ea typeface="Calibri"/>
                <a:cs typeface="Calibri"/>
                <a:sym typeface="Calibri"/>
              </a:rPr>
              <a:t>,5,7)</a:t>
            </a:r>
            <a:endParaRPr baseline="-25000">
              <a:latin typeface="Calibri"/>
              <a:ea typeface="Calibri"/>
              <a:cs typeface="Calibri"/>
              <a:sym typeface="Calibri"/>
            </a:endParaRPr>
          </a:p>
        </p:txBody>
      </p:sp>
      <p:sp>
        <p:nvSpPr>
          <p:cNvPr id="325" name="Google Shape;325;p47"/>
          <p:cNvSpPr txBox="1"/>
          <p:nvPr/>
        </p:nvSpPr>
        <p:spPr>
          <a:xfrm>
            <a:off x="2508500" y="1949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libri"/>
                <a:ea typeface="Calibri"/>
                <a:cs typeface="Calibri"/>
                <a:sym typeface="Calibri"/>
              </a:rPr>
              <a:t>x</a:t>
            </a:r>
            <a:endParaRPr sz="1800" baseline="-25000">
              <a:latin typeface="Calibri"/>
              <a:ea typeface="Calibri"/>
              <a:cs typeface="Calibri"/>
              <a:sym typeface="Calibri"/>
            </a:endParaRPr>
          </a:p>
        </p:txBody>
      </p:sp>
      <p:sp>
        <p:nvSpPr>
          <p:cNvPr id="326" name="Google Shape;326;p47"/>
          <p:cNvSpPr txBox="1"/>
          <p:nvPr/>
        </p:nvSpPr>
        <p:spPr>
          <a:xfrm>
            <a:off x="5632700" y="17967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libri"/>
                <a:ea typeface="Calibri"/>
                <a:cs typeface="Calibri"/>
                <a:sym typeface="Calibri"/>
              </a:rPr>
              <a:t>Y</a:t>
            </a:r>
            <a:endParaRPr sz="1800" baseline="-25000">
              <a:latin typeface="Calibri"/>
              <a:ea typeface="Calibri"/>
              <a:cs typeface="Calibri"/>
              <a:sym typeface="Calibri"/>
            </a:endParaRPr>
          </a:p>
        </p:txBody>
      </p:sp>
      <p:sp>
        <p:nvSpPr>
          <p:cNvPr id="327" name="Google Shape;327;p47"/>
          <p:cNvSpPr txBox="1"/>
          <p:nvPr/>
        </p:nvSpPr>
        <p:spPr>
          <a:xfrm>
            <a:off x="5607800" y="1469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(9</a:t>
            </a:r>
            <a:r>
              <a:rPr lang="en" baseline="-25000">
                <a:solidFill>
                  <a:schemeClr val="dk1"/>
                </a:solidFill>
                <a:latin typeface="Calibri"/>
                <a:ea typeface="Calibri"/>
                <a:cs typeface="Calibri"/>
                <a:sym typeface="Calibri"/>
              </a:rPr>
              <a:t> </a:t>
            </a:r>
            <a:r>
              <a:rPr lang="en">
                <a:latin typeface="Calibri"/>
                <a:ea typeface="Calibri"/>
                <a:cs typeface="Calibri"/>
                <a:sym typeface="Calibri"/>
              </a:rPr>
              <a:t>,8,3)</a:t>
            </a:r>
            <a:endParaRPr baseline="-25000">
              <a:latin typeface="Calibri"/>
              <a:ea typeface="Calibri"/>
              <a:cs typeface="Calibri"/>
              <a:sym typeface="Calibri"/>
            </a:endParaRPr>
          </a:p>
        </p:txBody>
      </p:sp>
      <p:cxnSp>
        <p:nvCxnSpPr>
          <p:cNvPr id="328" name="Google Shape;328;p47"/>
          <p:cNvCxnSpPr>
            <a:endCxn id="323" idx="1"/>
          </p:cNvCxnSpPr>
          <p:nvPr/>
        </p:nvCxnSpPr>
        <p:spPr>
          <a:xfrm>
            <a:off x="2960818" y="1850218"/>
            <a:ext cx="2994000" cy="327000"/>
          </a:xfrm>
          <a:prstGeom prst="straightConnector1">
            <a:avLst/>
          </a:prstGeom>
          <a:noFill/>
          <a:ln w="9525" cap="flat" cmpd="sng">
            <a:solidFill>
              <a:schemeClr val="dk2"/>
            </a:solidFill>
            <a:prstDash val="solid"/>
            <a:round/>
            <a:headEnd type="none" w="med" len="med"/>
            <a:tailEnd type="none" w="med" len="med"/>
          </a:ln>
        </p:spPr>
      </p:cxnSp>
      <p:pic>
        <p:nvPicPr>
          <p:cNvPr id="329" name="Google Shape;329;p47"/>
          <p:cNvPicPr preferRelativeResize="0"/>
          <p:nvPr/>
        </p:nvPicPr>
        <p:blipFill>
          <a:blip r:embed="rId3">
            <a:alphaModFix/>
          </a:blip>
          <a:stretch>
            <a:fillRect/>
          </a:stretch>
        </p:blipFill>
        <p:spPr>
          <a:xfrm>
            <a:off x="2343913" y="3313575"/>
            <a:ext cx="4456175" cy="710650"/>
          </a:xfrm>
          <a:prstGeom prst="rect">
            <a:avLst/>
          </a:prstGeom>
          <a:noFill/>
          <a:ln>
            <a:noFill/>
          </a:ln>
        </p:spPr>
      </p:pic>
      <p:sp>
        <p:nvSpPr>
          <p:cNvPr id="330" name="Google Shape;330;p47"/>
          <p:cNvSpPr txBox="1"/>
          <p:nvPr/>
        </p:nvSpPr>
        <p:spPr>
          <a:xfrm>
            <a:off x="4279475" y="4431650"/>
            <a:ext cx="1728300" cy="50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latin typeface="Architects Daughter"/>
                <a:ea typeface="Architects Daughter"/>
                <a:cs typeface="Architects Daughter"/>
                <a:sym typeface="Architects Daughter"/>
              </a:rPr>
              <a:t>L2 Norm</a:t>
            </a:r>
            <a:endParaRPr>
              <a:solidFill>
                <a:srgbClr val="FF0000"/>
              </a:solidFill>
              <a:latin typeface="Architects Daughter"/>
              <a:ea typeface="Architects Daughter"/>
              <a:cs typeface="Architects Daughter"/>
              <a:sym typeface="Architects Daughter"/>
            </a:endParaRPr>
          </a:p>
        </p:txBody>
      </p:sp>
      <p:cxnSp>
        <p:nvCxnSpPr>
          <p:cNvPr id="331" name="Google Shape;331;p47"/>
          <p:cNvCxnSpPr>
            <a:stCxn id="330" idx="0"/>
          </p:cNvCxnSpPr>
          <p:nvPr/>
        </p:nvCxnSpPr>
        <p:spPr>
          <a:xfrm rot="10800000">
            <a:off x="4800725" y="4164050"/>
            <a:ext cx="342900" cy="26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0"/>
                                        </p:tgtEl>
                                        <p:attrNameLst>
                                          <p:attrName>style.visibility</p:attrName>
                                        </p:attrNameLst>
                                      </p:cBhvr>
                                      <p:to>
                                        <p:strVal val="visible"/>
                                      </p:to>
                                    </p:set>
                                    <p:animEffect transition="in" filter="fade">
                                      <p:cBhvr>
                                        <p:cTn id="12" dur="1000"/>
                                        <p:tgtEl>
                                          <p:spTgt spid="330"/>
                                        </p:tgtEl>
                                      </p:cBhvr>
                                    </p:animEffect>
                                  </p:childTnLst>
                                </p:cTn>
                              </p:par>
                              <p:par>
                                <p:cTn id="13" presetID="10" presetClass="entr" presetSubtype="0" fill="hold"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8"/>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434343"/>
                </a:solidFill>
                <a:latin typeface="Cambria"/>
                <a:ea typeface="Cambria"/>
                <a:cs typeface="Cambria"/>
                <a:sym typeface="Cambria"/>
              </a:rPr>
              <a:t>1. Euclidean Distance</a:t>
            </a:r>
            <a:endParaRPr sz="1800" b="1">
              <a:solidFill>
                <a:srgbClr val="434343"/>
              </a:solidFill>
              <a:latin typeface="Cambria"/>
              <a:ea typeface="Cambria"/>
              <a:cs typeface="Cambria"/>
              <a:sym typeface="Cambria"/>
            </a:endParaRPr>
          </a:p>
        </p:txBody>
      </p:sp>
      <p:sp>
        <p:nvSpPr>
          <p:cNvPr id="337" name="Google Shape;337;p48"/>
          <p:cNvSpPr/>
          <p:nvPr/>
        </p:nvSpPr>
        <p:spPr>
          <a:xfrm>
            <a:off x="2808300" y="1773900"/>
            <a:ext cx="152400" cy="1524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8"/>
          <p:cNvSpPr/>
          <p:nvPr/>
        </p:nvSpPr>
        <p:spPr>
          <a:xfrm>
            <a:off x="5932500" y="215490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8"/>
          <p:cNvSpPr txBox="1"/>
          <p:nvPr/>
        </p:nvSpPr>
        <p:spPr>
          <a:xfrm>
            <a:off x="2559800" y="2231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(5</a:t>
            </a:r>
            <a:r>
              <a:rPr lang="en" baseline="-25000">
                <a:solidFill>
                  <a:schemeClr val="dk1"/>
                </a:solidFill>
                <a:latin typeface="Calibri"/>
                <a:ea typeface="Calibri"/>
                <a:cs typeface="Calibri"/>
                <a:sym typeface="Calibri"/>
              </a:rPr>
              <a:t> </a:t>
            </a:r>
            <a:r>
              <a:rPr lang="en">
                <a:latin typeface="Calibri"/>
                <a:ea typeface="Calibri"/>
                <a:cs typeface="Calibri"/>
                <a:sym typeface="Calibri"/>
              </a:rPr>
              <a:t>,5,7)</a:t>
            </a:r>
            <a:endParaRPr baseline="-25000">
              <a:latin typeface="Calibri"/>
              <a:ea typeface="Calibri"/>
              <a:cs typeface="Calibri"/>
              <a:sym typeface="Calibri"/>
            </a:endParaRPr>
          </a:p>
        </p:txBody>
      </p:sp>
      <p:sp>
        <p:nvSpPr>
          <p:cNvPr id="340" name="Google Shape;340;p48"/>
          <p:cNvSpPr txBox="1"/>
          <p:nvPr/>
        </p:nvSpPr>
        <p:spPr>
          <a:xfrm>
            <a:off x="2508500" y="1949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libri"/>
                <a:ea typeface="Calibri"/>
                <a:cs typeface="Calibri"/>
                <a:sym typeface="Calibri"/>
              </a:rPr>
              <a:t>x</a:t>
            </a:r>
            <a:endParaRPr sz="1800" baseline="-25000">
              <a:latin typeface="Calibri"/>
              <a:ea typeface="Calibri"/>
              <a:cs typeface="Calibri"/>
              <a:sym typeface="Calibri"/>
            </a:endParaRPr>
          </a:p>
        </p:txBody>
      </p:sp>
      <p:sp>
        <p:nvSpPr>
          <p:cNvPr id="341" name="Google Shape;341;p48"/>
          <p:cNvSpPr txBox="1"/>
          <p:nvPr/>
        </p:nvSpPr>
        <p:spPr>
          <a:xfrm>
            <a:off x="5632700" y="17967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libri"/>
                <a:ea typeface="Calibri"/>
                <a:cs typeface="Calibri"/>
                <a:sym typeface="Calibri"/>
              </a:rPr>
              <a:t>Y</a:t>
            </a:r>
            <a:endParaRPr sz="1800" baseline="-25000">
              <a:latin typeface="Calibri"/>
              <a:ea typeface="Calibri"/>
              <a:cs typeface="Calibri"/>
              <a:sym typeface="Calibri"/>
            </a:endParaRPr>
          </a:p>
        </p:txBody>
      </p:sp>
      <p:sp>
        <p:nvSpPr>
          <p:cNvPr id="342" name="Google Shape;342;p48"/>
          <p:cNvSpPr txBox="1"/>
          <p:nvPr/>
        </p:nvSpPr>
        <p:spPr>
          <a:xfrm>
            <a:off x="5607800" y="1469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(9</a:t>
            </a:r>
            <a:r>
              <a:rPr lang="en" baseline="-25000">
                <a:solidFill>
                  <a:schemeClr val="dk1"/>
                </a:solidFill>
                <a:latin typeface="Calibri"/>
                <a:ea typeface="Calibri"/>
                <a:cs typeface="Calibri"/>
                <a:sym typeface="Calibri"/>
              </a:rPr>
              <a:t> </a:t>
            </a:r>
            <a:r>
              <a:rPr lang="en">
                <a:latin typeface="Calibri"/>
                <a:ea typeface="Calibri"/>
                <a:cs typeface="Calibri"/>
                <a:sym typeface="Calibri"/>
              </a:rPr>
              <a:t>,8,3)</a:t>
            </a:r>
            <a:endParaRPr baseline="-25000">
              <a:latin typeface="Calibri"/>
              <a:ea typeface="Calibri"/>
              <a:cs typeface="Calibri"/>
              <a:sym typeface="Calibri"/>
            </a:endParaRPr>
          </a:p>
        </p:txBody>
      </p:sp>
      <p:cxnSp>
        <p:nvCxnSpPr>
          <p:cNvPr id="343" name="Google Shape;343;p48"/>
          <p:cNvCxnSpPr>
            <a:endCxn id="338" idx="1"/>
          </p:cNvCxnSpPr>
          <p:nvPr/>
        </p:nvCxnSpPr>
        <p:spPr>
          <a:xfrm>
            <a:off x="2960818" y="1850218"/>
            <a:ext cx="2994000" cy="327000"/>
          </a:xfrm>
          <a:prstGeom prst="straightConnector1">
            <a:avLst/>
          </a:prstGeom>
          <a:noFill/>
          <a:ln w="9525" cap="flat" cmpd="sng">
            <a:solidFill>
              <a:schemeClr val="dk2"/>
            </a:solidFill>
            <a:prstDash val="solid"/>
            <a:round/>
            <a:headEnd type="none" w="med" len="med"/>
            <a:tailEnd type="none" w="med" len="med"/>
          </a:ln>
        </p:spPr>
      </p:cxnSp>
      <p:sp>
        <p:nvSpPr>
          <p:cNvPr id="344" name="Google Shape;344;p48"/>
          <p:cNvSpPr txBox="1"/>
          <p:nvPr/>
        </p:nvSpPr>
        <p:spPr>
          <a:xfrm>
            <a:off x="3950200" y="4431650"/>
            <a:ext cx="2530500" cy="50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latin typeface="Architects Daughter"/>
                <a:ea typeface="Architects Daughter"/>
                <a:cs typeface="Architects Daughter"/>
                <a:sym typeface="Architects Daughter"/>
              </a:rPr>
              <a:t>L1 Norm or </a:t>
            </a:r>
            <a:endParaRPr>
              <a:solidFill>
                <a:srgbClr val="FF0000"/>
              </a:solidFill>
              <a:latin typeface="Architects Daughter"/>
              <a:ea typeface="Architects Daughter"/>
              <a:cs typeface="Architects Daughter"/>
              <a:sym typeface="Architects Daughter"/>
            </a:endParaRPr>
          </a:p>
          <a:p>
            <a:pPr marL="0" lvl="0" indent="0" algn="ctr" rtl="0">
              <a:spcBef>
                <a:spcPts val="0"/>
              </a:spcBef>
              <a:spcAft>
                <a:spcPts val="0"/>
              </a:spcAft>
              <a:buNone/>
            </a:pPr>
            <a:r>
              <a:rPr lang="en">
                <a:solidFill>
                  <a:srgbClr val="FF0000"/>
                </a:solidFill>
                <a:latin typeface="Architects Daughter"/>
                <a:ea typeface="Architects Daughter"/>
                <a:cs typeface="Architects Daughter"/>
                <a:sym typeface="Architects Daughter"/>
              </a:rPr>
              <a:t>Manhattan distance</a:t>
            </a:r>
            <a:endParaRPr>
              <a:solidFill>
                <a:srgbClr val="FF0000"/>
              </a:solidFill>
              <a:latin typeface="Architects Daughter"/>
              <a:ea typeface="Architects Daughter"/>
              <a:cs typeface="Architects Daughter"/>
              <a:sym typeface="Architects Daughter"/>
            </a:endParaRPr>
          </a:p>
        </p:txBody>
      </p:sp>
      <p:cxnSp>
        <p:nvCxnSpPr>
          <p:cNvPr id="345" name="Google Shape;345;p48"/>
          <p:cNvCxnSpPr>
            <a:stCxn id="344" idx="0"/>
          </p:cNvCxnSpPr>
          <p:nvPr/>
        </p:nvCxnSpPr>
        <p:spPr>
          <a:xfrm rot="10800000">
            <a:off x="4872550" y="4164050"/>
            <a:ext cx="342900" cy="267600"/>
          </a:xfrm>
          <a:prstGeom prst="straightConnector1">
            <a:avLst/>
          </a:prstGeom>
          <a:noFill/>
          <a:ln w="9525" cap="flat" cmpd="sng">
            <a:solidFill>
              <a:schemeClr val="dk2"/>
            </a:solidFill>
            <a:prstDash val="solid"/>
            <a:round/>
            <a:headEnd type="none" w="med" len="med"/>
            <a:tailEnd type="triangle" w="med" len="med"/>
          </a:ln>
        </p:spPr>
      </p:cxnSp>
      <p:pic>
        <p:nvPicPr>
          <p:cNvPr id="346" name="Google Shape;346;p48"/>
          <p:cNvPicPr preferRelativeResize="0"/>
          <p:nvPr/>
        </p:nvPicPr>
        <p:blipFill>
          <a:blip r:embed="rId3">
            <a:alphaModFix/>
          </a:blip>
          <a:stretch>
            <a:fillRect/>
          </a:stretch>
        </p:blipFill>
        <p:spPr>
          <a:xfrm>
            <a:off x="2270450" y="3447325"/>
            <a:ext cx="4603109" cy="504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1000"/>
                                        <p:tgtEl>
                                          <p:spTgt spid="344"/>
                                        </p:tgtEl>
                                      </p:cBhvr>
                                    </p:animEffect>
                                  </p:childTnLst>
                                </p:cTn>
                              </p:par>
                              <p:par>
                                <p:cTn id="8" presetID="10" presetClass="entr" presetSubtype="0" fill="hold" nodeType="withEffect">
                                  <p:stCondLst>
                                    <p:cond delay="0"/>
                                  </p:stCondLst>
                                  <p:childTnLst>
                                    <p:set>
                                      <p:cBhvr>
                                        <p:cTn id="9" dur="1" fill="hold">
                                          <p:stCondLst>
                                            <p:cond delay="0"/>
                                          </p:stCondLst>
                                        </p:cTn>
                                        <p:tgtEl>
                                          <p:spTgt spid="345"/>
                                        </p:tgtEl>
                                        <p:attrNameLst>
                                          <p:attrName>style.visibility</p:attrName>
                                        </p:attrNameLst>
                                      </p:cBhvr>
                                      <p:to>
                                        <p:strVal val="visible"/>
                                      </p:to>
                                    </p:set>
                                    <p:animEffect transition="in" filter="fade">
                                      <p:cBhvr>
                                        <p:cTn id="10"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Rectangle 1"/>
          <p:cNvSpPr/>
          <p:nvPr/>
        </p:nvSpPr>
        <p:spPr>
          <a:xfrm>
            <a:off x="133564" y="543203"/>
            <a:ext cx="8784404" cy="1908215"/>
          </a:xfrm>
          <a:prstGeom prst="rect">
            <a:avLst/>
          </a:prstGeom>
        </p:spPr>
        <p:txBody>
          <a:bodyPr wrap="square">
            <a:spAutoFit/>
          </a:bodyPr>
          <a:lstStyle/>
          <a:p>
            <a:pPr marL="342900" indent="-342900">
              <a:buFont typeface="+mj-lt"/>
              <a:buAutoNum type="arabicPeriod"/>
            </a:pPr>
            <a:r>
              <a:rPr lang="en-US" sz="1600" dirty="0"/>
              <a:t>Euclidean Distance</a:t>
            </a:r>
          </a:p>
          <a:p>
            <a:pPr marL="854075" lvl="1" indent="-342900">
              <a:buFont typeface="+mj-lt"/>
              <a:buAutoNum type="alphaLcPeriod"/>
            </a:pPr>
            <a:r>
              <a:rPr lang="en-US" dirty="0"/>
              <a:t>L2 norm : d(</a:t>
            </a:r>
            <a:r>
              <a:rPr lang="en-US" dirty="0" err="1"/>
              <a:t>x,y</a:t>
            </a:r>
            <a:r>
              <a:rPr lang="en-US" dirty="0"/>
              <a:t>) = square root of the sum of the squares of the differences between x and y in each dimension. The most common notion of “distance”. If there are two dimensions x and y, the distance between two points A and B is –</a:t>
            </a:r>
          </a:p>
          <a:p>
            <a:pPr marL="342900" indent="-342900">
              <a:buFont typeface="+mj-lt"/>
              <a:buAutoNum type="arabicPeriod"/>
            </a:pPr>
            <a:endParaRPr lang="en-US" sz="1600" dirty="0"/>
          </a:p>
          <a:p>
            <a:pPr marL="342900" indent="-342900">
              <a:buFont typeface="+mj-lt"/>
              <a:buAutoNum type="arabicPeriod"/>
            </a:pPr>
            <a:r>
              <a:rPr lang="en-US" sz="1600" dirty="0"/>
              <a:t>Manhattan / Taxi Distance</a:t>
            </a:r>
          </a:p>
          <a:p>
            <a:pPr marL="854075" lvl="1" indent="-342900">
              <a:buFont typeface="+mj-lt"/>
              <a:buAutoNum type="alphaLcPeriod"/>
            </a:pPr>
            <a:r>
              <a:rPr lang="en-US" dirty="0"/>
              <a:t>L1 norm : sum of the differences in each dimension. Manhattan distance = distance if you had to travel along coordinates only</a:t>
            </a:r>
          </a:p>
        </p:txBody>
      </p:sp>
      <p:sp>
        <p:nvSpPr>
          <p:cNvPr id="3" name="Google Shape;169;p33"/>
          <p:cNvSpPr txBox="1"/>
          <p:nvPr/>
        </p:nvSpPr>
        <p:spPr>
          <a:xfrm>
            <a:off x="789981" y="115703"/>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dirty="0">
                <a:solidFill>
                  <a:srgbClr val="BF9000"/>
                </a:solidFill>
                <a:latin typeface="Cambria"/>
                <a:ea typeface="Cambria"/>
                <a:cs typeface="Cambria"/>
                <a:sym typeface="Cambria"/>
              </a:rPr>
              <a:t>Clustering – Distance Calculations</a:t>
            </a:r>
            <a:endParaRPr sz="2400" dirty="0">
              <a:solidFill>
                <a:srgbClr val="434343"/>
              </a:solidFill>
              <a:latin typeface="Cambria"/>
              <a:ea typeface="Cambria"/>
              <a:cs typeface="Cambria"/>
              <a:sym typeface="Cambria"/>
            </a:endParaRPr>
          </a:p>
        </p:txBody>
      </p:sp>
      <p:pic>
        <p:nvPicPr>
          <p:cNvPr id="4" name="Picture 3">
            <a:extLst>
              <a:ext uri="{FF2B5EF4-FFF2-40B4-BE49-F238E27FC236}">
                <a16:creationId xmlns:a16="http://schemas.microsoft.com/office/drawing/2014/main" id="{8BC1397F-332F-4E50-82D8-D36DE1C9C924}"/>
              </a:ext>
            </a:extLst>
          </p:cNvPr>
          <p:cNvPicPr>
            <a:picLocks noChangeAspect="1"/>
          </p:cNvPicPr>
          <p:nvPr/>
        </p:nvPicPr>
        <p:blipFill>
          <a:blip r:embed="rId3"/>
          <a:stretch>
            <a:fillRect/>
          </a:stretch>
        </p:blipFill>
        <p:spPr>
          <a:xfrm>
            <a:off x="3358794" y="2451418"/>
            <a:ext cx="4114800" cy="2489803"/>
          </a:xfrm>
          <a:prstGeom prst="rect">
            <a:avLst/>
          </a:prstGeom>
        </p:spPr>
      </p:pic>
    </p:spTree>
    <p:extLst>
      <p:ext uri="{BB962C8B-B14F-4D97-AF65-F5344CB8AC3E}">
        <p14:creationId xmlns:p14="http://schemas.microsoft.com/office/powerpoint/2010/main" val="2636859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9"/>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B45F06"/>
                </a:solidFill>
                <a:latin typeface="Cambria"/>
                <a:ea typeface="Cambria"/>
                <a:cs typeface="Cambria"/>
                <a:sym typeface="Cambria"/>
              </a:rPr>
              <a:t>2. Jaccard Distance</a:t>
            </a:r>
            <a:endParaRPr sz="1800" b="1">
              <a:solidFill>
                <a:srgbClr val="B45F06"/>
              </a:solidFill>
              <a:latin typeface="Cambria"/>
              <a:ea typeface="Cambria"/>
              <a:cs typeface="Cambria"/>
              <a:sym typeface="Cambria"/>
            </a:endParaRPr>
          </a:p>
        </p:txBody>
      </p:sp>
      <p:sp>
        <p:nvSpPr>
          <p:cNvPr id="352" name="Google Shape;352;p49"/>
          <p:cNvSpPr txBox="1"/>
          <p:nvPr/>
        </p:nvSpPr>
        <p:spPr>
          <a:xfrm>
            <a:off x="6316300" y="1088375"/>
            <a:ext cx="1203600" cy="42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latin typeface="Architects Daughter"/>
                <a:ea typeface="Architects Daughter"/>
                <a:cs typeface="Architects Daughter"/>
                <a:sym typeface="Architects Daughter"/>
              </a:rPr>
              <a:t>Intersection</a:t>
            </a:r>
            <a:endParaRPr>
              <a:solidFill>
                <a:srgbClr val="FF0000"/>
              </a:solidFill>
              <a:latin typeface="Architects Daughter"/>
              <a:ea typeface="Architects Daughter"/>
              <a:cs typeface="Architects Daughter"/>
              <a:sym typeface="Architects Daughter"/>
            </a:endParaRPr>
          </a:p>
        </p:txBody>
      </p:sp>
      <p:pic>
        <p:nvPicPr>
          <p:cNvPr id="353" name="Google Shape;353;p49"/>
          <p:cNvPicPr preferRelativeResize="0"/>
          <p:nvPr/>
        </p:nvPicPr>
        <p:blipFill>
          <a:blip r:embed="rId3">
            <a:alphaModFix/>
          </a:blip>
          <a:stretch>
            <a:fillRect/>
          </a:stretch>
        </p:blipFill>
        <p:spPr>
          <a:xfrm>
            <a:off x="2932950" y="1850338"/>
            <a:ext cx="3278099" cy="686420"/>
          </a:xfrm>
          <a:prstGeom prst="rect">
            <a:avLst/>
          </a:prstGeom>
          <a:noFill/>
          <a:ln>
            <a:noFill/>
          </a:ln>
        </p:spPr>
      </p:pic>
      <p:cxnSp>
        <p:nvCxnSpPr>
          <p:cNvPr id="354" name="Google Shape;354;p49"/>
          <p:cNvCxnSpPr>
            <a:stCxn id="352" idx="1"/>
          </p:cNvCxnSpPr>
          <p:nvPr/>
        </p:nvCxnSpPr>
        <p:spPr>
          <a:xfrm flipH="1">
            <a:off x="5678500" y="1302125"/>
            <a:ext cx="637800" cy="478500"/>
          </a:xfrm>
          <a:prstGeom prst="straightConnector1">
            <a:avLst/>
          </a:prstGeom>
          <a:noFill/>
          <a:ln w="9525" cap="flat" cmpd="sng">
            <a:solidFill>
              <a:schemeClr val="dk2"/>
            </a:solidFill>
            <a:prstDash val="solid"/>
            <a:round/>
            <a:headEnd type="none" w="med" len="med"/>
            <a:tailEnd type="triangle" w="med" len="med"/>
          </a:ln>
        </p:spPr>
      </p:cxnSp>
      <p:sp>
        <p:nvSpPr>
          <p:cNvPr id="355" name="Google Shape;355;p49"/>
          <p:cNvSpPr txBox="1"/>
          <p:nvPr/>
        </p:nvSpPr>
        <p:spPr>
          <a:xfrm>
            <a:off x="6468700" y="2612375"/>
            <a:ext cx="1203600" cy="42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latin typeface="Architects Daughter"/>
                <a:ea typeface="Architects Daughter"/>
                <a:cs typeface="Architects Daughter"/>
                <a:sym typeface="Architects Daughter"/>
              </a:rPr>
              <a:t>Union</a:t>
            </a:r>
            <a:endParaRPr>
              <a:solidFill>
                <a:srgbClr val="FF0000"/>
              </a:solidFill>
              <a:latin typeface="Architects Daughter"/>
              <a:ea typeface="Architects Daughter"/>
              <a:cs typeface="Architects Daughter"/>
              <a:sym typeface="Architects Daughter"/>
            </a:endParaRPr>
          </a:p>
        </p:txBody>
      </p:sp>
      <p:cxnSp>
        <p:nvCxnSpPr>
          <p:cNvPr id="356" name="Google Shape;356;p49"/>
          <p:cNvCxnSpPr>
            <a:stCxn id="355" idx="1"/>
          </p:cNvCxnSpPr>
          <p:nvPr/>
        </p:nvCxnSpPr>
        <p:spPr>
          <a:xfrm rot="10800000">
            <a:off x="5647600" y="2590325"/>
            <a:ext cx="821100" cy="235800"/>
          </a:xfrm>
          <a:prstGeom prst="straightConnector1">
            <a:avLst/>
          </a:prstGeom>
          <a:noFill/>
          <a:ln w="9525" cap="flat" cmpd="sng">
            <a:solidFill>
              <a:schemeClr val="dk2"/>
            </a:solidFill>
            <a:prstDash val="solid"/>
            <a:round/>
            <a:headEnd type="none" w="med" len="med"/>
            <a:tailEnd type="triangle" w="med" len="med"/>
          </a:ln>
        </p:spPr>
      </p:cxnSp>
      <p:pic>
        <p:nvPicPr>
          <p:cNvPr id="357" name="Google Shape;357;p49"/>
          <p:cNvPicPr preferRelativeResize="0"/>
          <p:nvPr/>
        </p:nvPicPr>
        <p:blipFill>
          <a:blip r:embed="rId4">
            <a:alphaModFix/>
          </a:blip>
          <a:stretch>
            <a:fillRect/>
          </a:stretch>
        </p:blipFill>
        <p:spPr>
          <a:xfrm>
            <a:off x="3543525" y="3902075"/>
            <a:ext cx="2056958" cy="427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par>
                                <p:cTn id="8" presetID="10" presetClass="entr" presetSubtype="0" fill="hold" nodeType="withEffect">
                                  <p:stCondLst>
                                    <p:cond delay="0"/>
                                  </p:stCondLst>
                                  <p:childTnLst>
                                    <p:set>
                                      <p:cBhvr>
                                        <p:cTn id="9" dur="1" fill="hold">
                                          <p:stCondLst>
                                            <p:cond delay="0"/>
                                          </p:stCondLst>
                                        </p:cTn>
                                        <p:tgtEl>
                                          <p:spTgt spid="354"/>
                                        </p:tgtEl>
                                        <p:attrNameLst>
                                          <p:attrName>style.visibility</p:attrName>
                                        </p:attrNameLst>
                                      </p:cBhvr>
                                      <p:to>
                                        <p:strVal val="visible"/>
                                      </p:to>
                                    </p:set>
                                    <p:animEffect transition="in" filter="fade">
                                      <p:cBhvr>
                                        <p:cTn id="10" dur="1000"/>
                                        <p:tgtEl>
                                          <p:spTgt spid="3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5"/>
                                        </p:tgtEl>
                                        <p:attrNameLst>
                                          <p:attrName>style.visibility</p:attrName>
                                        </p:attrNameLst>
                                      </p:cBhvr>
                                      <p:to>
                                        <p:strVal val="visible"/>
                                      </p:to>
                                    </p:set>
                                    <p:animEffect transition="in" filter="fade">
                                      <p:cBhvr>
                                        <p:cTn id="15" dur="1000"/>
                                        <p:tgtEl>
                                          <p:spTgt spid="355"/>
                                        </p:tgtEl>
                                      </p:cBhvr>
                                    </p:animEffect>
                                  </p:childTnLst>
                                </p:cTn>
                              </p:par>
                              <p:par>
                                <p:cTn id="16" presetID="10" presetClass="entr" presetSubtype="0" fill="hold" nodeType="withEffect">
                                  <p:stCondLst>
                                    <p:cond delay="0"/>
                                  </p:stCondLst>
                                  <p:childTnLst>
                                    <p:set>
                                      <p:cBhvr>
                                        <p:cTn id="17" dur="1" fill="hold">
                                          <p:stCondLst>
                                            <p:cond delay="0"/>
                                          </p:stCondLst>
                                        </p:cTn>
                                        <p:tgtEl>
                                          <p:spTgt spid="356"/>
                                        </p:tgtEl>
                                        <p:attrNameLst>
                                          <p:attrName>style.visibility</p:attrName>
                                        </p:attrNameLst>
                                      </p:cBhvr>
                                      <p:to>
                                        <p:strVal val="visible"/>
                                      </p:to>
                                    </p:set>
                                    <p:animEffect transition="in" filter="fade">
                                      <p:cBhvr>
                                        <p:cTn id="18" dur="1000"/>
                                        <p:tgtEl>
                                          <p:spTgt spid="3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7"/>
                                        </p:tgtEl>
                                        <p:attrNameLst>
                                          <p:attrName>style.visibility</p:attrName>
                                        </p:attrNameLst>
                                      </p:cBhvr>
                                      <p:to>
                                        <p:strVal val="visible"/>
                                      </p:to>
                                    </p:set>
                                    <p:animEffect transition="in" filter="fade">
                                      <p:cBhvr>
                                        <p:cTn id="23" dur="10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0"/>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B45F06"/>
                </a:solidFill>
                <a:latin typeface="Cambria"/>
                <a:ea typeface="Cambria"/>
                <a:cs typeface="Cambria"/>
                <a:sym typeface="Cambria"/>
              </a:rPr>
              <a:t>2. Jaccard Distance</a:t>
            </a:r>
            <a:endParaRPr sz="1800" b="1">
              <a:solidFill>
                <a:srgbClr val="B45F06"/>
              </a:solidFill>
              <a:latin typeface="Cambria"/>
              <a:ea typeface="Cambria"/>
              <a:cs typeface="Cambria"/>
              <a:sym typeface="Cambria"/>
            </a:endParaRPr>
          </a:p>
        </p:txBody>
      </p:sp>
      <p:sp>
        <p:nvSpPr>
          <p:cNvPr id="363" name="Google Shape;363;p50"/>
          <p:cNvSpPr/>
          <p:nvPr/>
        </p:nvSpPr>
        <p:spPr>
          <a:xfrm>
            <a:off x="2808813" y="1623275"/>
            <a:ext cx="2180700" cy="1635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X</a:t>
            </a:r>
            <a:endParaRPr>
              <a:latin typeface="Cambria"/>
              <a:ea typeface="Cambria"/>
              <a:cs typeface="Cambria"/>
              <a:sym typeface="Cambria"/>
            </a:endParaRPr>
          </a:p>
        </p:txBody>
      </p:sp>
      <p:sp>
        <p:nvSpPr>
          <p:cNvPr id="364" name="Google Shape;364;p50"/>
          <p:cNvSpPr/>
          <p:nvPr/>
        </p:nvSpPr>
        <p:spPr>
          <a:xfrm>
            <a:off x="4154488" y="2701500"/>
            <a:ext cx="2180700" cy="16356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Y</a:t>
            </a:r>
            <a:endParaRPr>
              <a:latin typeface="Cambria"/>
              <a:ea typeface="Cambria"/>
              <a:cs typeface="Cambria"/>
              <a:sym typeface="Cambria"/>
            </a:endParaRPr>
          </a:p>
        </p:txBody>
      </p:sp>
      <p:sp>
        <p:nvSpPr>
          <p:cNvPr id="365" name="Google Shape;365;p50"/>
          <p:cNvSpPr/>
          <p:nvPr/>
        </p:nvSpPr>
        <p:spPr>
          <a:xfrm>
            <a:off x="4154488" y="2701500"/>
            <a:ext cx="835200" cy="557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50"/>
          <p:cNvPicPr preferRelativeResize="0"/>
          <p:nvPr/>
        </p:nvPicPr>
        <p:blipFill>
          <a:blip r:embed="rId3">
            <a:alphaModFix/>
          </a:blip>
          <a:stretch>
            <a:fillRect/>
          </a:stretch>
        </p:blipFill>
        <p:spPr>
          <a:xfrm>
            <a:off x="4368285" y="2906088"/>
            <a:ext cx="407600" cy="148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1000"/>
                                        <p:tgtEl>
                                          <p:spTgt spid="3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gtEl>
                                        <p:attrNameLst>
                                          <p:attrName>style.visibility</p:attrName>
                                        </p:attrNameLst>
                                      </p:cBhvr>
                                      <p:to>
                                        <p:strVal val="visible"/>
                                      </p:to>
                                    </p:set>
                                    <p:animEffect transition="in" filter="fade">
                                      <p:cBhvr>
                                        <p:cTn id="12" dur="1000"/>
                                        <p:tgtEl>
                                          <p:spTgt spid="3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p:cTn id="17" dur="10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6"/>
                                        </p:tgtEl>
                                        <p:attrNameLst>
                                          <p:attrName>style.visibility</p:attrName>
                                        </p:attrNameLst>
                                      </p:cBhvr>
                                      <p:to>
                                        <p:strVal val="visible"/>
                                      </p:to>
                                    </p:set>
                                    <p:animEffect transition="in" filter="fade">
                                      <p:cBhvr>
                                        <p:cTn id="22" dur="10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1"/>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B45F06"/>
                </a:solidFill>
                <a:latin typeface="Cambria"/>
                <a:ea typeface="Cambria"/>
                <a:cs typeface="Cambria"/>
                <a:sym typeface="Cambria"/>
              </a:rPr>
              <a:t>2. Jaccard Distance</a:t>
            </a:r>
            <a:endParaRPr sz="1800" b="1">
              <a:solidFill>
                <a:srgbClr val="B45F06"/>
              </a:solidFill>
              <a:latin typeface="Cambria"/>
              <a:ea typeface="Cambria"/>
              <a:cs typeface="Cambria"/>
              <a:sym typeface="Cambria"/>
            </a:endParaRPr>
          </a:p>
        </p:txBody>
      </p:sp>
      <p:graphicFrame>
        <p:nvGraphicFramePr>
          <p:cNvPr id="372" name="Google Shape;372;p51"/>
          <p:cNvGraphicFramePr/>
          <p:nvPr/>
        </p:nvGraphicFramePr>
        <p:xfrm>
          <a:off x="2570088" y="1470650"/>
          <a:ext cx="4003825" cy="792420"/>
        </p:xfrm>
        <a:graphic>
          <a:graphicData uri="http://schemas.openxmlformats.org/drawingml/2006/table">
            <a:tbl>
              <a:tblPr>
                <a:noFill/>
                <a:tableStyleId>{D3236359-86D6-4619-BDE2-5CA2C1D38DFD}</a:tableStyleId>
              </a:tblPr>
              <a:tblGrid>
                <a:gridCol w="571975">
                  <a:extLst>
                    <a:ext uri="{9D8B030D-6E8A-4147-A177-3AD203B41FA5}">
                      <a16:colId xmlns:a16="http://schemas.microsoft.com/office/drawing/2014/main" val="20000"/>
                    </a:ext>
                  </a:extLst>
                </a:gridCol>
                <a:gridCol w="571975">
                  <a:extLst>
                    <a:ext uri="{9D8B030D-6E8A-4147-A177-3AD203B41FA5}">
                      <a16:colId xmlns:a16="http://schemas.microsoft.com/office/drawing/2014/main" val="20001"/>
                    </a:ext>
                  </a:extLst>
                </a:gridCol>
                <a:gridCol w="571975">
                  <a:extLst>
                    <a:ext uri="{9D8B030D-6E8A-4147-A177-3AD203B41FA5}">
                      <a16:colId xmlns:a16="http://schemas.microsoft.com/office/drawing/2014/main" val="20002"/>
                    </a:ext>
                  </a:extLst>
                </a:gridCol>
                <a:gridCol w="571975">
                  <a:extLst>
                    <a:ext uri="{9D8B030D-6E8A-4147-A177-3AD203B41FA5}">
                      <a16:colId xmlns:a16="http://schemas.microsoft.com/office/drawing/2014/main" val="20003"/>
                    </a:ext>
                  </a:extLst>
                </a:gridCol>
                <a:gridCol w="571975">
                  <a:extLst>
                    <a:ext uri="{9D8B030D-6E8A-4147-A177-3AD203B41FA5}">
                      <a16:colId xmlns:a16="http://schemas.microsoft.com/office/drawing/2014/main" val="20004"/>
                    </a:ext>
                  </a:extLst>
                </a:gridCol>
                <a:gridCol w="571975">
                  <a:extLst>
                    <a:ext uri="{9D8B030D-6E8A-4147-A177-3AD203B41FA5}">
                      <a16:colId xmlns:a16="http://schemas.microsoft.com/office/drawing/2014/main" val="20005"/>
                    </a:ext>
                  </a:extLst>
                </a:gridCol>
                <a:gridCol w="571975">
                  <a:extLst>
                    <a:ext uri="{9D8B030D-6E8A-4147-A177-3AD203B41FA5}">
                      <a16:colId xmlns:a16="http://schemas.microsoft.com/office/drawing/2014/main" val="20006"/>
                    </a:ext>
                  </a:extLst>
                </a:gridCol>
              </a:tblGrid>
              <a:tr h="382550">
                <a:tc>
                  <a:txBody>
                    <a:bodyPr/>
                    <a:lstStyle/>
                    <a:p>
                      <a:pPr marL="0" lvl="0" indent="0" algn="ctr" rtl="0">
                        <a:spcBef>
                          <a:spcPts val="0"/>
                        </a:spcBef>
                        <a:spcAft>
                          <a:spcPts val="0"/>
                        </a:spcAft>
                        <a:buNone/>
                      </a:pPr>
                      <a:r>
                        <a:rPr lang="en">
                          <a:latin typeface="Cambria"/>
                          <a:ea typeface="Cambria"/>
                          <a:cs typeface="Cambria"/>
                          <a:sym typeface="Cambria"/>
                        </a:rPr>
                        <a:t>X</a:t>
                      </a:r>
                      <a:endParaRPr>
                        <a:latin typeface="Cambria"/>
                        <a:ea typeface="Cambria"/>
                        <a:cs typeface="Cambria"/>
                        <a:sym typeface="Cambria"/>
                      </a:endParaRPr>
                    </a:p>
                  </a:txBody>
                  <a:tcPr marL="91425" marR="91425" marT="91425" marB="91425" anchor="ctr">
                    <a:solidFill>
                      <a:srgbClr val="D9EAD3"/>
                    </a:solidFill>
                  </a:tcPr>
                </a:tc>
                <a:tc>
                  <a:txBody>
                    <a:bodyPr/>
                    <a:lstStyle/>
                    <a:p>
                      <a:pPr marL="0" lvl="0" indent="0" algn="ctr" rtl="0">
                        <a:spcBef>
                          <a:spcPts val="0"/>
                        </a:spcBef>
                        <a:spcAft>
                          <a:spcPts val="0"/>
                        </a:spcAft>
                        <a:buNone/>
                      </a:pPr>
                      <a:r>
                        <a:rPr lang="en">
                          <a:latin typeface="Cambria"/>
                          <a:ea typeface="Cambria"/>
                          <a:cs typeface="Cambria"/>
                          <a:sym typeface="Cambria"/>
                        </a:rPr>
                        <a:t>1</a:t>
                      </a:r>
                      <a:endParaRPr>
                        <a:latin typeface="Cambria"/>
                        <a:ea typeface="Cambria"/>
                        <a:cs typeface="Cambria"/>
                        <a:sym typeface="Cambria"/>
                      </a:endParaRPr>
                    </a:p>
                  </a:txBody>
                  <a:tcPr marL="91425" marR="91425" marT="91425" marB="91425" anchor="ctr">
                    <a:solidFill>
                      <a:srgbClr val="D9EAD3"/>
                    </a:solidFill>
                  </a:tcPr>
                </a:tc>
                <a:tc>
                  <a:txBody>
                    <a:bodyPr/>
                    <a:lstStyle/>
                    <a:p>
                      <a:pPr marL="0" lvl="0" indent="0" algn="ctr" rtl="0">
                        <a:spcBef>
                          <a:spcPts val="0"/>
                        </a:spcBef>
                        <a:spcAft>
                          <a:spcPts val="0"/>
                        </a:spcAft>
                        <a:buNone/>
                      </a:pPr>
                      <a:r>
                        <a:rPr lang="en">
                          <a:latin typeface="Cambria"/>
                          <a:ea typeface="Cambria"/>
                          <a:cs typeface="Cambria"/>
                          <a:sym typeface="Cambria"/>
                        </a:rPr>
                        <a:t>0</a:t>
                      </a:r>
                      <a:endParaRPr>
                        <a:latin typeface="Cambria"/>
                        <a:ea typeface="Cambria"/>
                        <a:cs typeface="Cambria"/>
                        <a:sym typeface="Cambria"/>
                      </a:endParaRPr>
                    </a:p>
                  </a:txBody>
                  <a:tcPr marL="91425" marR="91425" marT="91425" marB="91425" anchor="ctr">
                    <a:solidFill>
                      <a:srgbClr val="D9EAD3"/>
                    </a:solidFill>
                  </a:tcPr>
                </a:tc>
                <a:tc>
                  <a:txBody>
                    <a:bodyPr/>
                    <a:lstStyle/>
                    <a:p>
                      <a:pPr marL="0" lvl="0" indent="0" algn="ctr" rtl="0">
                        <a:spcBef>
                          <a:spcPts val="0"/>
                        </a:spcBef>
                        <a:spcAft>
                          <a:spcPts val="0"/>
                        </a:spcAft>
                        <a:buNone/>
                      </a:pPr>
                      <a:r>
                        <a:rPr lang="en">
                          <a:latin typeface="Cambria"/>
                          <a:ea typeface="Cambria"/>
                          <a:cs typeface="Cambria"/>
                          <a:sym typeface="Cambria"/>
                        </a:rPr>
                        <a:t>0</a:t>
                      </a:r>
                      <a:endParaRPr>
                        <a:latin typeface="Cambria"/>
                        <a:ea typeface="Cambria"/>
                        <a:cs typeface="Cambria"/>
                        <a:sym typeface="Cambria"/>
                      </a:endParaRPr>
                    </a:p>
                  </a:txBody>
                  <a:tcPr marL="91425" marR="91425" marT="91425" marB="91425" anchor="ctr">
                    <a:solidFill>
                      <a:srgbClr val="D9EAD3"/>
                    </a:solidFill>
                  </a:tcPr>
                </a:tc>
                <a:tc>
                  <a:txBody>
                    <a:bodyPr/>
                    <a:lstStyle/>
                    <a:p>
                      <a:pPr marL="0" lvl="0" indent="0" algn="ctr" rtl="0">
                        <a:spcBef>
                          <a:spcPts val="0"/>
                        </a:spcBef>
                        <a:spcAft>
                          <a:spcPts val="0"/>
                        </a:spcAft>
                        <a:buNone/>
                      </a:pPr>
                      <a:r>
                        <a:rPr lang="en">
                          <a:latin typeface="Cambria"/>
                          <a:ea typeface="Cambria"/>
                          <a:cs typeface="Cambria"/>
                          <a:sym typeface="Cambria"/>
                        </a:rPr>
                        <a:t>1</a:t>
                      </a:r>
                      <a:endParaRPr>
                        <a:latin typeface="Cambria"/>
                        <a:ea typeface="Cambria"/>
                        <a:cs typeface="Cambria"/>
                        <a:sym typeface="Cambria"/>
                      </a:endParaRPr>
                    </a:p>
                  </a:txBody>
                  <a:tcPr marL="91425" marR="91425" marT="91425" marB="91425" anchor="ctr">
                    <a:solidFill>
                      <a:srgbClr val="D9EAD3"/>
                    </a:solidFill>
                  </a:tcPr>
                </a:tc>
                <a:tc>
                  <a:txBody>
                    <a:bodyPr/>
                    <a:lstStyle/>
                    <a:p>
                      <a:pPr marL="0" lvl="0" indent="0" algn="ctr" rtl="0">
                        <a:spcBef>
                          <a:spcPts val="0"/>
                        </a:spcBef>
                        <a:spcAft>
                          <a:spcPts val="0"/>
                        </a:spcAft>
                        <a:buNone/>
                      </a:pPr>
                      <a:r>
                        <a:rPr lang="en">
                          <a:latin typeface="Cambria"/>
                          <a:ea typeface="Cambria"/>
                          <a:cs typeface="Cambria"/>
                          <a:sym typeface="Cambria"/>
                        </a:rPr>
                        <a:t>1</a:t>
                      </a:r>
                      <a:endParaRPr>
                        <a:latin typeface="Cambria"/>
                        <a:ea typeface="Cambria"/>
                        <a:cs typeface="Cambria"/>
                        <a:sym typeface="Cambria"/>
                      </a:endParaRPr>
                    </a:p>
                  </a:txBody>
                  <a:tcPr marL="91425" marR="91425" marT="91425" marB="91425" anchor="ctr">
                    <a:solidFill>
                      <a:srgbClr val="D9EAD3"/>
                    </a:solidFill>
                  </a:tcPr>
                </a:tc>
                <a:tc>
                  <a:txBody>
                    <a:bodyPr/>
                    <a:lstStyle/>
                    <a:p>
                      <a:pPr marL="0" lvl="0" indent="0" algn="ctr" rtl="0">
                        <a:spcBef>
                          <a:spcPts val="0"/>
                        </a:spcBef>
                        <a:spcAft>
                          <a:spcPts val="0"/>
                        </a:spcAft>
                        <a:buNone/>
                      </a:pPr>
                      <a:r>
                        <a:rPr lang="en">
                          <a:latin typeface="Cambria"/>
                          <a:ea typeface="Cambria"/>
                          <a:cs typeface="Cambria"/>
                          <a:sym typeface="Cambria"/>
                        </a:rPr>
                        <a:t>1</a:t>
                      </a:r>
                      <a:endParaRPr>
                        <a:latin typeface="Cambria"/>
                        <a:ea typeface="Cambria"/>
                        <a:cs typeface="Cambria"/>
                        <a:sym typeface="Cambria"/>
                      </a:endParaRPr>
                    </a:p>
                  </a:txBody>
                  <a:tcPr marL="91425" marR="91425" marT="91425" marB="91425" anchor="ctr">
                    <a:solidFill>
                      <a:srgbClr val="D9EAD3"/>
                    </a:solidFill>
                  </a:tcPr>
                </a:tc>
                <a:extLst>
                  <a:ext uri="{0D108BD9-81ED-4DB2-BD59-A6C34878D82A}">
                    <a16:rowId xmlns:a16="http://schemas.microsoft.com/office/drawing/2014/main" val="10000"/>
                  </a:ext>
                </a:extLst>
              </a:tr>
              <a:tr h="382550">
                <a:tc>
                  <a:txBody>
                    <a:bodyPr/>
                    <a:lstStyle/>
                    <a:p>
                      <a:pPr marL="0" lvl="0" indent="0" algn="ctr" rtl="0">
                        <a:spcBef>
                          <a:spcPts val="0"/>
                        </a:spcBef>
                        <a:spcAft>
                          <a:spcPts val="0"/>
                        </a:spcAft>
                        <a:buNone/>
                      </a:pPr>
                      <a:r>
                        <a:rPr lang="en">
                          <a:latin typeface="Cambria"/>
                          <a:ea typeface="Cambria"/>
                          <a:cs typeface="Cambria"/>
                          <a:sym typeface="Cambria"/>
                        </a:rPr>
                        <a:t>Y</a:t>
                      </a:r>
                      <a:endParaRPr>
                        <a:latin typeface="Cambria"/>
                        <a:ea typeface="Cambria"/>
                        <a:cs typeface="Cambria"/>
                        <a:sym typeface="Cambria"/>
                      </a:endParaRPr>
                    </a:p>
                  </a:txBody>
                  <a:tcPr marL="91425" marR="91425" marT="91425" marB="91425" anchor="ctr">
                    <a:solidFill>
                      <a:srgbClr val="FFF2CC"/>
                    </a:solidFill>
                  </a:tcPr>
                </a:tc>
                <a:tc>
                  <a:txBody>
                    <a:bodyPr/>
                    <a:lstStyle/>
                    <a:p>
                      <a:pPr marL="0" lvl="0" indent="0" algn="ctr" rtl="0">
                        <a:spcBef>
                          <a:spcPts val="0"/>
                        </a:spcBef>
                        <a:spcAft>
                          <a:spcPts val="0"/>
                        </a:spcAft>
                        <a:buNone/>
                      </a:pPr>
                      <a:r>
                        <a:rPr lang="en">
                          <a:latin typeface="Cambria"/>
                          <a:ea typeface="Cambria"/>
                          <a:cs typeface="Cambria"/>
                          <a:sym typeface="Cambria"/>
                        </a:rPr>
                        <a:t>0</a:t>
                      </a:r>
                      <a:endParaRPr>
                        <a:latin typeface="Cambria"/>
                        <a:ea typeface="Cambria"/>
                        <a:cs typeface="Cambria"/>
                        <a:sym typeface="Cambria"/>
                      </a:endParaRPr>
                    </a:p>
                  </a:txBody>
                  <a:tcPr marL="91425" marR="91425" marT="91425" marB="91425" anchor="ctr">
                    <a:solidFill>
                      <a:srgbClr val="FFF2CC"/>
                    </a:solidFill>
                  </a:tcPr>
                </a:tc>
                <a:tc>
                  <a:txBody>
                    <a:bodyPr/>
                    <a:lstStyle/>
                    <a:p>
                      <a:pPr marL="0" lvl="0" indent="0" algn="ctr" rtl="0">
                        <a:spcBef>
                          <a:spcPts val="0"/>
                        </a:spcBef>
                        <a:spcAft>
                          <a:spcPts val="0"/>
                        </a:spcAft>
                        <a:buNone/>
                      </a:pPr>
                      <a:r>
                        <a:rPr lang="en">
                          <a:latin typeface="Cambria"/>
                          <a:ea typeface="Cambria"/>
                          <a:cs typeface="Cambria"/>
                          <a:sym typeface="Cambria"/>
                        </a:rPr>
                        <a:t>1</a:t>
                      </a:r>
                      <a:endParaRPr>
                        <a:latin typeface="Cambria"/>
                        <a:ea typeface="Cambria"/>
                        <a:cs typeface="Cambria"/>
                        <a:sym typeface="Cambria"/>
                      </a:endParaRPr>
                    </a:p>
                  </a:txBody>
                  <a:tcPr marL="91425" marR="91425" marT="91425" marB="91425" anchor="ctr">
                    <a:solidFill>
                      <a:srgbClr val="FFF2CC"/>
                    </a:solidFill>
                  </a:tcPr>
                </a:tc>
                <a:tc>
                  <a:txBody>
                    <a:bodyPr/>
                    <a:lstStyle/>
                    <a:p>
                      <a:pPr marL="0" lvl="0" indent="0" algn="ctr" rtl="0">
                        <a:spcBef>
                          <a:spcPts val="0"/>
                        </a:spcBef>
                        <a:spcAft>
                          <a:spcPts val="0"/>
                        </a:spcAft>
                        <a:buNone/>
                      </a:pPr>
                      <a:r>
                        <a:rPr lang="en">
                          <a:latin typeface="Cambria"/>
                          <a:ea typeface="Cambria"/>
                          <a:cs typeface="Cambria"/>
                          <a:sym typeface="Cambria"/>
                        </a:rPr>
                        <a:t>1</a:t>
                      </a:r>
                      <a:endParaRPr>
                        <a:latin typeface="Cambria"/>
                        <a:ea typeface="Cambria"/>
                        <a:cs typeface="Cambria"/>
                        <a:sym typeface="Cambria"/>
                      </a:endParaRPr>
                    </a:p>
                  </a:txBody>
                  <a:tcPr marL="91425" marR="91425" marT="91425" marB="91425" anchor="ctr">
                    <a:solidFill>
                      <a:srgbClr val="FFF2CC"/>
                    </a:solidFill>
                  </a:tcPr>
                </a:tc>
                <a:tc>
                  <a:txBody>
                    <a:bodyPr/>
                    <a:lstStyle/>
                    <a:p>
                      <a:pPr marL="0" lvl="0" indent="0" algn="ctr" rtl="0">
                        <a:spcBef>
                          <a:spcPts val="0"/>
                        </a:spcBef>
                        <a:spcAft>
                          <a:spcPts val="0"/>
                        </a:spcAft>
                        <a:buNone/>
                      </a:pPr>
                      <a:r>
                        <a:rPr lang="en">
                          <a:latin typeface="Cambria"/>
                          <a:ea typeface="Cambria"/>
                          <a:cs typeface="Cambria"/>
                          <a:sym typeface="Cambria"/>
                        </a:rPr>
                        <a:t>0</a:t>
                      </a:r>
                      <a:endParaRPr>
                        <a:latin typeface="Cambria"/>
                        <a:ea typeface="Cambria"/>
                        <a:cs typeface="Cambria"/>
                        <a:sym typeface="Cambria"/>
                      </a:endParaRPr>
                    </a:p>
                  </a:txBody>
                  <a:tcPr marL="91425" marR="91425" marT="91425" marB="91425" anchor="ctr">
                    <a:solidFill>
                      <a:srgbClr val="FFF2CC"/>
                    </a:solidFill>
                  </a:tcPr>
                </a:tc>
                <a:tc>
                  <a:txBody>
                    <a:bodyPr/>
                    <a:lstStyle/>
                    <a:p>
                      <a:pPr marL="0" lvl="0" indent="0" algn="ctr" rtl="0">
                        <a:spcBef>
                          <a:spcPts val="0"/>
                        </a:spcBef>
                        <a:spcAft>
                          <a:spcPts val="0"/>
                        </a:spcAft>
                        <a:buNone/>
                      </a:pPr>
                      <a:r>
                        <a:rPr lang="en">
                          <a:latin typeface="Cambria"/>
                          <a:ea typeface="Cambria"/>
                          <a:cs typeface="Cambria"/>
                          <a:sym typeface="Cambria"/>
                        </a:rPr>
                        <a:t>1</a:t>
                      </a:r>
                      <a:endParaRPr>
                        <a:latin typeface="Cambria"/>
                        <a:ea typeface="Cambria"/>
                        <a:cs typeface="Cambria"/>
                        <a:sym typeface="Cambria"/>
                      </a:endParaRPr>
                    </a:p>
                  </a:txBody>
                  <a:tcPr marL="91425" marR="91425" marT="91425" marB="91425" anchor="ctr">
                    <a:solidFill>
                      <a:srgbClr val="FFF2CC"/>
                    </a:solidFill>
                  </a:tcPr>
                </a:tc>
                <a:tc>
                  <a:txBody>
                    <a:bodyPr/>
                    <a:lstStyle/>
                    <a:p>
                      <a:pPr marL="0" lvl="0" indent="0" algn="ctr" rtl="0">
                        <a:spcBef>
                          <a:spcPts val="0"/>
                        </a:spcBef>
                        <a:spcAft>
                          <a:spcPts val="0"/>
                        </a:spcAft>
                        <a:buNone/>
                      </a:pPr>
                      <a:r>
                        <a:rPr lang="en">
                          <a:latin typeface="Cambria"/>
                          <a:ea typeface="Cambria"/>
                          <a:cs typeface="Cambria"/>
                          <a:sym typeface="Cambria"/>
                        </a:rPr>
                        <a:t>0</a:t>
                      </a:r>
                      <a:endParaRPr>
                        <a:latin typeface="Cambria"/>
                        <a:ea typeface="Cambria"/>
                        <a:cs typeface="Cambria"/>
                        <a:sym typeface="Cambria"/>
                      </a:endParaRPr>
                    </a:p>
                  </a:txBody>
                  <a:tcPr marL="91425" marR="91425" marT="91425" marB="91425" anchor="ctr">
                    <a:solidFill>
                      <a:srgbClr val="FFF2CC"/>
                    </a:solidFill>
                  </a:tcPr>
                </a:tc>
                <a:extLst>
                  <a:ext uri="{0D108BD9-81ED-4DB2-BD59-A6C34878D82A}">
                    <a16:rowId xmlns:a16="http://schemas.microsoft.com/office/drawing/2014/main" val="10001"/>
                  </a:ext>
                </a:extLst>
              </a:tr>
            </a:tbl>
          </a:graphicData>
        </a:graphic>
      </p:graphicFrame>
      <p:pic>
        <p:nvPicPr>
          <p:cNvPr id="373" name="Google Shape;373;p51"/>
          <p:cNvPicPr preferRelativeResize="0"/>
          <p:nvPr/>
        </p:nvPicPr>
        <p:blipFill>
          <a:blip r:embed="rId3">
            <a:alphaModFix/>
          </a:blip>
          <a:stretch>
            <a:fillRect/>
          </a:stretch>
        </p:blipFill>
        <p:spPr>
          <a:xfrm>
            <a:off x="2790750" y="2658925"/>
            <a:ext cx="3562500" cy="427500"/>
          </a:xfrm>
          <a:prstGeom prst="rect">
            <a:avLst/>
          </a:prstGeom>
          <a:noFill/>
          <a:ln>
            <a:noFill/>
          </a:ln>
        </p:spPr>
      </p:pic>
      <p:pic>
        <p:nvPicPr>
          <p:cNvPr id="374" name="Google Shape;374;p51"/>
          <p:cNvPicPr preferRelativeResize="0"/>
          <p:nvPr/>
        </p:nvPicPr>
        <p:blipFill>
          <a:blip r:embed="rId4">
            <a:alphaModFix/>
          </a:blip>
          <a:stretch>
            <a:fillRect/>
          </a:stretch>
        </p:blipFill>
        <p:spPr>
          <a:xfrm>
            <a:off x="3199200" y="3341700"/>
            <a:ext cx="2745634" cy="427500"/>
          </a:xfrm>
          <a:prstGeom prst="rect">
            <a:avLst/>
          </a:prstGeom>
          <a:noFill/>
          <a:ln>
            <a:noFill/>
          </a:ln>
        </p:spPr>
      </p:pic>
      <p:pic>
        <p:nvPicPr>
          <p:cNvPr id="375" name="Google Shape;375;p51"/>
          <p:cNvPicPr preferRelativeResize="0"/>
          <p:nvPr/>
        </p:nvPicPr>
        <p:blipFill>
          <a:blip r:embed="rId5">
            <a:alphaModFix/>
          </a:blip>
          <a:stretch>
            <a:fillRect/>
          </a:stretch>
        </p:blipFill>
        <p:spPr>
          <a:xfrm>
            <a:off x="3778950" y="4160100"/>
            <a:ext cx="1586100" cy="468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fade">
                                      <p:cBhvr>
                                        <p:cTn id="7" dur="1000"/>
                                        <p:tgtEl>
                                          <p:spTgt spid="3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4"/>
                                        </p:tgtEl>
                                        <p:attrNameLst>
                                          <p:attrName>style.visibility</p:attrName>
                                        </p:attrNameLst>
                                      </p:cBhvr>
                                      <p:to>
                                        <p:strVal val="visible"/>
                                      </p:to>
                                    </p:set>
                                    <p:animEffect transition="in" filter="fade">
                                      <p:cBhvr>
                                        <p:cTn id="12" dur="1000"/>
                                        <p:tgtEl>
                                          <p:spTgt spid="3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5"/>
                                        </p:tgtEl>
                                        <p:attrNameLst>
                                          <p:attrName>style.visibility</p:attrName>
                                        </p:attrNameLst>
                                      </p:cBhvr>
                                      <p:to>
                                        <p:strVal val="visible"/>
                                      </p:to>
                                    </p:set>
                                    <p:animEffect transition="in" filter="fade">
                                      <p:cBhvr>
                                        <p:cTn id="17" dur="10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2"/>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674EA7"/>
                </a:solidFill>
                <a:latin typeface="Cambria"/>
                <a:ea typeface="Cambria"/>
                <a:cs typeface="Cambria"/>
                <a:sym typeface="Cambria"/>
              </a:rPr>
              <a:t>3. Cosine Distance</a:t>
            </a:r>
            <a:endParaRPr sz="1800" b="1">
              <a:solidFill>
                <a:srgbClr val="674EA7"/>
              </a:solidFill>
              <a:latin typeface="Cambria"/>
              <a:ea typeface="Cambria"/>
              <a:cs typeface="Cambria"/>
              <a:sym typeface="Cambria"/>
            </a:endParaRPr>
          </a:p>
        </p:txBody>
      </p:sp>
      <p:cxnSp>
        <p:nvCxnSpPr>
          <p:cNvPr id="381" name="Google Shape;381;p52"/>
          <p:cNvCxnSpPr/>
          <p:nvPr/>
        </p:nvCxnSpPr>
        <p:spPr>
          <a:xfrm flipH="1">
            <a:off x="3034675" y="1627375"/>
            <a:ext cx="30900" cy="19854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52"/>
          <p:cNvCxnSpPr/>
          <p:nvPr/>
        </p:nvCxnSpPr>
        <p:spPr>
          <a:xfrm>
            <a:off x="3034675" y="3602575"/>
            <a:ext cx="2736300" cy="102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52"/>
          <p:cNvCxnSpPr/>
          <p:nvPr/>
        </p:nvCxnSpPr>
        <p:spPr>
          <a:xfrm rot="10800000" flipH="1">
            <a:off x="3044950" y="1726275"/>
            <a:ext cx="761400" cy="1892700"/>
          </a:xfrm>
          <a:prstGeom prst="straightConnector1">
            <a:avLst/>
          </a:prstGeom>
          <a:noFill/>
          <a:ln w="19050" cap="flat" cmpd="sng">
            <a:solidFill>
              <a:srgbClr val="0000FF"/>
            </a:solidFill>
            <a:prstDash val="solid"/>
            <a:round/>
            <a:headEnd type="none" w="med" len="med"/>
            <a:tailEnd type="triangle" w="med" len="med"/>
          </a:ln>
        </p:spPr>
      </p:cxnSp>
      <p:sp>
        <p:nvSpPr>
          <p:cNvPr id="384" name="Google Shape;384;p52"/>
          <p:cNvSpPr txBox="1"/>
          <p:nvPr/>
        </p:nvSpPr>
        <p:spPr>
          <a:xfrm>
            <a:off x="4617200" y="24597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Calibri"/>
                <a:ea typeface="Calibri"/>
                <a:cs typeface="Calibri"/>
                <a:sym typeface="Calibri"/>
              </a:rPr>
              <a:t>(230K, 5B</a:t>
            </a:r>
            <a:r>
              <a:rPr lang="en" sz="1000">
                <a:latin typeface="Calibri"/>
                <a:ea typeface="Calibri"/>
                <a:cs typeface="Calibri"/>
                <a:sym typeface="Calibri"/>
              </a:rPr>
              <a:t>)</a:t>
            </a:r>
            <a:endParaRPr sz="1000" baseline="-25000">
              <a:latin typeface="Calibri"/>
              <a:ea typeface="Calibri"/>
              <a:cs typeface="Calibri"/>
              <a:sym typeface="Calibri"/>
            </a:endParaRPr>
          </a:p>
        </p:txBody>
      </p:sp>
      <p:cxnSp>
        <p:nvCxnSpPr>
          <p:cNvPr id="385" name="Google Shape;385;p52"/>
          <p:cNvCxnSpPr/>
          <p:nvPr/>
        </p:nvCxnSpPr>
        <p:spPr>
          <a:xfrm rot="10800000" flipH="1">
            <a:off x="3065525" y="2466875"/>
            <a:ext cx="1337400" cy="1141800"/>
          </a:xfrm>
          <a:prstGeom prst="straightConnector1">
            <a:avLst/>
          </a:prstGeom>
          <a:noFill/>
          <a:ln w="19050" cap="flat" cmpd="sng">
            <a:solidFill>
              <a:srgbClr val="F1C232"/>
            </a:solidFill>
            <a:prstDash val="solid"/>
            <a:round/>
            <a:headEnd type="none" w="med" len="med"/>
            <a:tailEnd type="triangle" w="med" len="med"/>
          </a:ln>
        </p:spPr>
      </p:cxnSp>
      <p:sp>
        <p:nvSpPr>
          <p:cNvPr id="386" name="Google Shape;386;p52"/>
          <p:cNvSpPr txBox="1"/>
          <p:nvPr/>
        </p:nvSpPr>
        <p:spPr>
          <a:xfrm>
            <a:off x="3626600" y="1469100"/>
            <a:ext cx="7587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Calibri"/>
                <a:ea typeface="Calibri"/>
                <a:cs typeface="Calibri"/>
                <a:sym typeface="Calibri"/>
              </a:rPr>
              <a:t>(530K, 2B</a:t>
            </a:r>
            <a:r>
              <a:rPr lang="en" sz="1000">
                <a:latin typeface="Calibri"/>
                <a:ea typeface="Calibri"/>
                <a:cs typeface="Calibri"/>
                <a:sym typeface="Calibri"/>
              </a:rPr>
              <a:t>)</a:t>
            </a:r>
            <a:endParaRPr sz="1000" baseline="-25000">
              <a:latin typeface="Calibri"/>
              <a:ea typeface="Calibri"/>
              <a:cs typeface="Calibri"/>
              <a:sym typeface="Calibri"/>
            </a:endParaRPr>
          </a:p>
        </p:txBody>
      </p:sp>
      <p:cxnSp>
        <p:nvCxnSpPr>
          <p:cNvPr id="387" name="Google Shape;387;p52"/>
          <p:cNvCxnSpPr/>
          <p:nvPr/>
        </p:nvCxnSpPr>
        <p:spPr>
          <a:xfrm rot="10800000" flipH="1">
            <a:off x="3034675" y="2652000"/>
            <a:ext cx="1604700" cy="954900"/>
          </a:xfrm>
          <a:prstGeom prst="straightConnector1">
            <a:avLst/>
          </a:prstGeom>
          <a:noFill/>
          <a:ln w="19050" cap="flat" cmpd="sng">
            <a:solidFill>
              <a:srgbClr val="FF0000"/>
            </a:solidFill>
            <a:prstDash val="solid"/>
            <a:round/>
            <a:headEnd type="none" w="med" len="med"/>
            <a:tailEnd type="triangle" w="med" len="med"/>
          </a:ln>
        </p:spPr>
      </p:cxnSp>
      <p:sp>
        <p:nvSpPr>
          <p:cNvPr id="388" name="Google Shape;388;p52"/>
          <p:cNvSpPr txBox="1"/>
          <p:nvPr/>
        </p:nvSpPr>
        <p:spPr>
          <a:xfrm>
            <a:off x="4034973" y="2154900"/>
            <a:ext cx="960000" cy="24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Calibri"/>
                <a:ea typeface="Calibri"/>
                <a:cs typeface="Calibri"/>
                <a:sym typeface="Calibri"/>
              </a:rPr>
              <a:t>(250K, 4B</a:t>
            </a:r>
            <a:r>
              <a:rPr lang="en" sz="1000">
                <a:latin typeface="Calibri"/>
                <a:ea typeface="Calibri"/>
                <a:cs typeface="Calibri"/>
                <a:sym typeface="Calibri"/>
              </a:rPr>
              <a:t>)</a:t>
            </a:r>
            <a:endParaRPr sz="1000" baseline="-25000">
              <a:latin typeface="Calibri"/>
              <a:ea typeface="Calibri"/>
              <a:cs typeface="Calibri"/>
              <a:sym typeface="Calibri"/>
            </a:endParaRPr>
          </a:p>
        </p:txBody>
      </p:sp>
      <p:sp>
        <p:nvSpPr>
          <p:cNvPr id="389" name="Google Shape;389;p52"/>
          <p:cNvSpPr txBox="1"/>
          <p:nvPr/>
        </p:nvSpPr>
        <p:spPr>
          <a:xfrm>
            <a:off x="3593675" y="3745850"/>
            <a:ext cx="1728300" cy="50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latin typeface="Architects Daughter"/>
                <a:ea typeface="Architects Daughter"/>
                <a:cs typeface="Architects Daughter"/>
                <a:sym typeface="Architects Daughter"/>
              </a:rPr>
              <a:t>Bedrooms</a:t>
            </a:r>
            <a:endParaRPr>
              <a:solidFill>
                <a:srgbClr val="FF0000"/>
              </a:solidFill>
              <a:latin typeface="Architects Daughter"/>
              <a:ea typeface="Architects Daughter"/>
              <a:cs typeface="Architects Daughter"/>
              <a:sym typeface="Architects Daughter"/>
            </a:endParaRPr>
          </a:p>
        </p:txBody>
      </p:sp>
      <p:sp>
        <p:nvSpPr>
          <p:cNvPr id="390" name="Google Shape;390;p52"/>
          <p:cNvSpPr txBox="1"/>
          <p:nvPr/>
        </p:nvSpPr>
        <p:spPr>
          <a:xfrm rot="-5400000">
            <a:off x="1917275" y="2374250"/>
            <a:ext cx="1728300" cy="50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latin typeface="Architects Daughter"/>
                <a:ea typeface="Architects Daughter"/>
                <a:cs typeface="Architects Daughter"/>
                <a:sym typeface="Architects Daughter"/>
              </a:rPr>
              <a:t>Prices</a:t>
            </a:r>
            <a:endParaRPr>
              <a:solidFill>
                <a:srgbClr val="FF0000"/>
              </a:solidFill>
              <a:latin typeface="Architects Daughter"/>
              <a:ea typeface="Architects Daughter"/>
              <a:cs typeface="Architects Daughter"/>
              <a:sym typeface="Architects Daughter"/>
            </a:endParaRPr>
          </a:p>
        </p:txBody>
      </p:sp>
      <p:sp>
        <p:nvSpPr>
          <p:cNvPr id="391" name="Google Shape;391;p52"/>
          <p:cNvSpPr/>
          <p:nvPr/>
        </p:nvSpPr>
        <p:spPr>
          <a:xfrm>
            <a:off x="3374125" y="2888600"/>
            <a:ext cx="229925" cy="380600"/>
          </a:xfrm>
          <a:custGeom>
            <a:avLst/>
            <a:gdLst/>
            <a:ahLst/>
            <a:cxnLst/>
            <a:rect l="l" t="t" r="r" b="b"/>
            <a:pathLst>
              <a:path w="9197" h="15224" extrusionOk="0">
                <a:moveTo>
                  <a:pt x="0" y="0"/>
                </a:moveTo>
                <a:cubicBezTo>
                  <a:pt x="1440" y="1303"/>
                  <a:pt x="7270" y="5281"/>
                  <a:pt x="8642" y="7818"/>
                </a:cubicBezTo>
                <a:cubicBezTo>
                  <a:pt x="10014" y="10355"/>
                  <a:pt x="8299" y="13990"/>
                  <a:pt x="8230" y="15224"/>
                </a:cubicBezTo>
              </a:path>
            </a:pathLst>
          </a:custGeom>
          <a:noFill/>
          <a:ln w="19050" cap="flat" cmpd="sng">
            <a:solidFill>
              <a:schemeClr val="dk2"/>
            </a:solidFill>
            <a:prstDash val="solid"/>
            <a:round/>
            <a:headEnd type="none" w="med" len="med"/>
            <a:tailEnd type="none" w="med" len="med"/>
          </a:ln>
        </p:spPr>
      </p:sp>
      <p:sp>
        <p:nvSpPr>
          <p:cNvPr id="392" name="Google Shape;392;p52"/>
          <p:cNvSpPr txBox="1"/>
          <p:nvPr/>
        </p:nvSpPr>
        <p:spPr>
          <a:xfrm>
            <a:off x="3338813" y="2728200"/>
            <a:ext cx="44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Calibri"/>
                <a:ea typeface="Calibri"/>
                <a:cs typeface="Calibri"/>
                <a:sym typeface="Calibri"/>
              </a:rPr>
              <a:t>θ</a:t>
            </a:r>
            <a:r>
              <a:rPr lang="en" sz="1000" baseline="-25000">
                <a:solidFill>
                  <a:schemeClr val="dk1"/>
                </a:solidFill>
                <a:latin typeface="Calibri"/>
                <a:ea typeface="Calibri"/>
                <a:cs typeface="Calibri"/>
                <a:sym typeface="Calibri"/>
              </a:rPr>
              <a:t>1</a:t>
            </a:r>
            <a:endParaRPr sz="1000" baseline="-25000">
              <a:latin typeface="Calibri"/>
              <a:ea typeface="Calibri"/>
              <a:cs typeface="Calibri"/>
              <a:sym typeface="Calibri"/>
            </a:endParaRPr>
          </a:p>
        </p:txBody>
      </p:sp>
      <p:sp>
        <p:nvSpPr>
          <p:cNvPr id="393" name="Google Shape;393;p52"/>
          <p:cNvSpPr/>
          <p:nvPr/>
        </p:nvSpPr>
        <p:spPr>
          <a:xfrm>
            <a:off x="3909050" y="2909175"/>
            <a:ext cx="92600" cy="113150"/>
          </a:xfrm>
          <a:custGeom>
            <a:avLst/>
            <a:gdLst/>
            <a:ahLst/>
            <a:cxnLst/>
            <a:rect l="l" t="t" r="r" b="b"/>
            <a:pathLst>
              <a:path w="3704" h="4526" extrusionOk="0">
                <a:moveTo>
                  <a:pt x="0" y="0"/>
                </a:moveTo>
                <a:cubicBezTo>
                  <a:pt x="617" y="754"/>
                  <a:pt x="3087" y="3772"/>
                  <a:pt x="3704" y="4526"/>
                </a:cubicBezTo>
              </a:path>
            </a:pathLst>
          </a:custGeom>
          <a:noFill/>
          <a:ln w="9525" cap="flat" cmpd="sng">
            <a:solidFill>
              <a:schemeClr val="dk2"/>
            </a:solidFill>
            <a:prstDash val="solid"/>
            <a:round/>
            <a:headEnd type="none" w="med" len="med"/>
            <a:tailEnd type="none" w="med" len="med"/>
          </a:ln>
        </p:spPr>
      </p:sp>
      <p:sp>
        <p:nvSpPr>
          <p:cNvPr id="394" name="Google Shape;394;p52"/>
          <p:cNvSpPr txBox="1"/>
          <p:nvPr/>
        </p:nvSpPr>
        <p:spPr>
          <a:xfrm>
            <a:off x="3948413" y="2652000"/>
            <a:ext cx="44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Calibri"/>
                <a:ea typeface="Calibri"/>
                <a:cs typeface="Calibri"/>
                <a:sym typeface="Calibri"/>
              </a:rPr>
              <a:t>θ</a:t>
            </a:r>
            <a:r>
              <a:rPr lang="en" sz="1000" baseline="-25000">
                <a:solidFill>
                  <a:schemeClr val="dk1"/>
                </a:solidFill>
                <a:latin typeface="Calibri"/>
                <a:ea typeface="Calibri"/>
                <a:cs typeface="Calibri"/>
                <a:sym typeface="Calibri"/>
              </a:rPr>
              <a:t>2</a:t>
            </a:r>
            <a:endParaRPr sz="1000" baseline="-250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1000"/>
                                        <p:tgtEl>
                                          <p:spTgt spid="381"/>
                                        </p:tgtEl>
                                      </p:cBhvr>
                                    </p:animEffect>
                                  </p:childTnLst>
                                </p:cTn>
                              </p:par>
                              <p:par>
                                <p:cTn id="8" presetID="10" presetClass="entr" presetSubtype="0" fill="hold" nodeType="withEffect">
                                  <p:stCondLst>
                                    <p:cond delay="0"/>
                                  </p:stCondLst>
                                  <p:childTnLst>
                                    <p:set>
                                      <p:cBhvr>
                                        <p:cTn id="9" dur="1" fill="hold">
                                          <p:stCondLst>
                                            <p:cond delay="0"/>
                                          </p:stCondLst>
                                        </p:cTn>
                                        <p:tgtEl>
                                          <p:spTgt spid="382"/>
                                        </p:tgtEl>
                                        <p:attrNameLst>
                                          <p:attrName>style.visibility</p:attrName>
                                        </p:attrNameLst>
                                      </p:cBhvr>
                                      <p:to>
                                        <p:strVal val="visible"/>
                                      </p:to>
                                    </p:set>
                                    <p:animEffect transition="in" filter="fade">
                                      <p:cBhvr>
                                        <p:cTn id="10" dur="1000"/>
                                        <p:tgtEl>
                                          <p:spTgt spid="382"/>
                                        </p:tgtEl>
                                      </p:cBhvr>
                                    </p:animEffect>
                                  </p:childTnLst>
                                </p:cTn>
                              </p:par>
                              <p:par>
                                <p:cTn id="11" presetID="10" presetClass="entr" presetSubtype="0" fill="hold" nodeType="withEffect">
                                  <p:stCondLst>
                                    <p:cond delay="0"/>
                                  </p:stCondLst>
                                  <p:childTnLst>
                                    <p:set>
                                      <p:cBhvr>
                                        <p:cTn id="12" dur="1" fill="hold">
                                          <p:stCondLst>
                                            <p:cond delay="0"/>
                                          </p:stCondLst>
                                        </p:cTn>
                                        <p:tgtEl>
                                          <p:spTgt spid="390"/>
                                        </p:tgtEl>
                                        <p:attrNameLst>
                                          <p:attrName>style.visibility</p:attrName>
                                        </p:attrNameLst>
                                      </p:cBhvr>
                                      <p:to>
                                        <p:strVal val="visible"/>
                                      </p:to>
                                    </p:set>
                                    <p:animEffect transition="in" filter="fade">
                                      <p:cBhvr>
                                        <p:cTn id="13" dur="1000"/>
                                        <p:tgtEl>
                                          <p:spTgt spid="390"/>
                                        </p:tgtEl>
                                      </p:cBhvr>
                                    </p:animEffect>
                                  </p:childTnLst>
                                </p:cTn>
                              </p:par>
                              <p:par>
                                <p:cTn id="14" presetID="10" presetClass="entr" presetSubtype="0" fill="hold" nodeType="withEffect">
                                  <p:stCondLst>
                                    <p:cond delay="0"/>
                                  </p:stCondLst>
                                  <p:childTnLst>
                                    <p:set>
                                      <p:cBhvr>
                                        <p:cTn id="15" dur="1" fill="hold">
                                          <p:stCondLst>
                                            <p:cond delay="0"/>
                                          </p:stCondLst>
                                        </p:cTn>
                                        <p:tgtEl>
                                          <p:spTgt spid="389"/>
                                        </p:tgtEl>
                                        <p:attrNameLst>
                                          <p:attrName>style.visibility</p:attrName>
                                        </p:attrNameLst>
                                      </p:cBhvr>
                                      <p:to>
                                        <p:strVal val="visible"/>
                                      </p:to>
                                    </p:set>
                                    <p:animEffect transition="in" filter="fade">
                                      <p:cBhvr>
                                        <p:cTn id="16" dur="1000"/>
                                        <p:tgtEl>
                                          <p:spTgt spid="38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83"/>
                                        </p:tgtEl>
                                        <p:attrNameLst>
                                          <p:attrName>style.visibility</p:attrName>
                                        </p:attrNameLst>
                                      </p:cBhvr>
                                      <p:to>
                                        <p:strVal val="visible"/>
                                      </p:to>
                                    </p:set>
                                    <p:animEffect transition="in" filter="fade">
                                      <p:cBhvr>
                                        <p:cTn id="21" dur="1000"/>
                                        <p:tgtEl>
                                          <p:spTgt spid="383"/>
                                        </p:tgtEl>
                                      </p:cBhvr>
                                    </p:animEffect>
                                  </p:childTnLst>
                                </p:cTn>
                              </p:par>
                              <p:par>
                                <p:cTn id="22" presetID="10" presetClass="entr" presetSubtype="0" fill="hold" nodeType="withEffect">
                                  <p:stCondLst>
                                    <p:cond delay="0"/>
                                  </p:stCondLst>
                                  <p:childTnLst>
                                    <p:set>
                                      <p:cBhvr>
                                        <p:cTn id="23" dur="1" fill="hold">
                                          <p:stCondLst>
                                            <p:cond delay="0"/>
                                          </p:stCondLst>
                                        </p:cTn>
                                        <p:tgtEl>
                                          <p:spTgt spid="384"/>
                                        </p:tgtEl>
                                        <p:attrNameLst>
                                          <p:attrName>style.visibility</p:attrName>
                                        </p:attrNameLst>
                                      </p:cBhvr>
                                      <p:to>
                                        <p:strVal val="visible"/>
                                      </p:to>
                                    </p:set>
                                    <p:animEffect transition="in" filter="fade">
                                      <p:cBhvr>
                                        <p:cTn id="24" dur="1000"/>
                                        <p:tgtEl>
                                          <p:spTgt spid="384"/>
                                        </p:tgtEl>
                                      </p:cBhvr>
                                    </p:animEffect>
                                  </p:childTnLst>
                                </p:cTn>
                              </p:par>
                              <p:par>
                                <p:cTn id="25" presetID="10" presetClass="entr" presetSubtype="0" fill="hold" nodeType="withEffect">
                                  <p:stCondLst>
                                    <p:cond delay="0"/>
                                  </p:stCondLst>
                                  <p:childTnLst>
                                    <p:set>
                                      <p:cBhvr>
                                        <p:cTn id="26" dur="1" fill="hold">
                                          <p:stCondLst>
                                            <p:cond delay="0"/>
                                          </p:stCondLst>
                                        </p:cTn>
                                        <p:tgtEl>
                                          <p:spTgt spid="385"/>
                                        </p:tgtEl>
                                        <p:attrNameLst>
                                          <p:attrName>style.visibility</p:attrName>
                                        </p:attrNameLst>
                                      </p:cBhvr>
                                      <p:to>
                                        <p:strVal val="visible"/>
                                      </p:to>
                                    </p:set>
                                    <p:animEffect transition="in" filter="fade">
                                      <p:cBhvr>
                                        <p:cTn id="27" dur="1000"/>
                                        <p:tgtEl>
                                          <p:spTgt spid="385"/>
                                        </p:tgtEl>
                                      </p:cBhvr>
                                    </p:animEffect>
                                  </p:childTnLst>
                                </p:cTn>
                              </p:par>
                              <p:par>
                                <p:cTn id="28" presetID="10" presetClass="entr" presetSubtype="0" fill="hold" nodeType="withEffect">
                                  <p:stCondLst>
                                    <p:cond delay="0"/>
                                  </p:stCondLst>
                                  <p:childTnLst>
                                    <p:set>
                                      <p:cBhvr>
                                        <p:cTn id="29" dur="1" fill="hold">
                                          <p:stCondLst>
                                            <p:cond delay="0"/>
                                          </p:stCondLst>
                                        </p:cTn>
                                        <p:tgtEl>
                                          <p:spTgt spid="386"/>
                                        </p:tgtEl>
                                        <p:attrNameLst>
                                          <p:attrName>style.visibility</p:attrName>
                                        </p:attrNameLst>
                                      </p:cBhvr>
                                      <p:to>
                                        <p:strVal val="visible"/>
                                      </p:to>
                                    </p:set>
                                    <p:animEffect transition="in" filter="fade">
                                      <p:cBhvr>
                                        <p:cTn id="30" dur="1000"/>
                                        <p:tgtEl>
                                          <p:spTgt spid="386"/>
                                        </p:tgtEl>
                                      </p:cBhvr>
                                    </p:animEffect>
                                  </p:childTnLst>
                                </p:cTn>
                              </p:par>
                              <p:par>
                                <p:cTn id="31" presetID="10" presetClass="entr" presetSubtype="0" fill="hold" nodeType="withEffect">
                                  <p:stCondLst>
                                    <p:cond delay="0"/>
                                  </p:stCondLst>
                                  <p:childTnLst>
                                    <p:set>
                                      <p:cBhvr>
                                        <p:cTn id="32" dur="1" fill="hold">
                                          <p:stCondLst>
                                            <p:cond delay="0"/>
                                          </p:stCondLst>
                                        </p:cTn>
                                        <p:tgtEl>
                                          <p:spTgt spid="387"/>
                                        </p:tgtEl>
                                        <p:attrNameLst>
                                          <p:attrName>style.visibility</p:attrName>
                                        </p:attrNameLst>
                                      </p:cBhvr>
                                      <p:to>
                                        <p:strVal val="visible"/>
                                      </p:to>
                                    </p:set>
                                    <p:animEffect transition="in" filter="fade">
                                      <p:cBhvr>
                                        <p:cTn id="33" dur="1000"/>
                                        <p:tgtEl>
                                          <p:spTgt spid="387"/>
                                        </p:tgtEl>
                                      </p:cBhvr>
                                    </p:animEffect>
                                  </p:childTnLst>
                                </p:cTn>
                              </p:par>
                              <p:par>
                                <p:cTn id="34" presetID="10" presetClass="entr" presetSubtype="0" fill="hold" nodeType="withEffect">
                                  <p:stCondLst>
                                    <p:cond delay="0"/>
                                  </p:stCondLst>
                                  <p:childTnLst>
                                    <p:set>
                                      <p:cBhvr>
                                        <p:cTn id="35" dur="1" fill="hold">
                                          <p:stCondLst>
                                            <p:cond delay="0"/>
                                          </p:stCondLst>
                                        </p:cTn>
                                        <p:tgtEl>
                                          <p:spTgt spid="388"/>
                                        </p:tgtEl>
                                        <p:attrNameLst>
                                          <p:attrName>style.visibility</p:attrName>
                                        </p:attrNameLst>
                                      </p:cBhvr>
                                      <p:to>
                                        <p:strVal val="visible"/>
                                      </p:to>
                                    </p:set>
                                    <p:animEffect transition="in" filter="fade">
                                      <p:cBhvr>
                                        <p:cTn id="36" dur="1000"/>
                                        <p:tgtEl>
                                          <p:spTgt spid="38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92"/>
                                        </p:tgtEl>
                                        <p:attrNameLst>
                                          <p:attrName>style.visibility</p:attrName>
                                        </p:attrNameLst>
                                      </p:cBhvr>
                                      <p:to>
                                        <p:strVal val="visible"/>
                                      </p:to>
                                    </p:set>
                                    <p:animEffect transition="in" filter="fade">
                                      <p:cBhvr>
                                        <p:cTn id="41" dur="1000"/>
                                        <p:tgtEl>
                                          <p:spTgt spid="392"/>
                                        </p:tgtEl>
                                      </p:cBhvr>
                                    </p:animEffect>
                                  </p:childTnLst>
                                </p:cTn>
                              </p:par>
                              <p:par>
                                <p:cTn id="42" presetID="10" presetClass="entr" presetSubtype="0" fill="hold" nodeType="withEffect">
                                  <p:stCondLst>
                                    <p:cond delay="0"/>
                                  </p:stCondLst>
                                  <p:childTnLst>
                                    <p:set>
                                      <p:cBhvr>
                                        <p:cTn id="43" dur="1" fill="hold">
                                          <p:stCondLst>
                                            <p:cond delay="0"/>
                                          </p:stCondLst>
                                        </p:cTn>
                                        <p:tgtEl>
                                          <p:spTgt spid="391"/>
                                        </p:tgtEl>
                                        <p:attrNameLst>
                                          <p:attrName>style.visibility</p:attrName>
                                        </p:attrNameLst>
                                      </p:cBhvr>
                                      <p:to>
                                        <p:strVal val="visible"/>
                                      </p:to>
                                    </p:set>
                                    <p:animEffect transition="in" filter="fade">
                                      <p:cBhvr>
                                        <p:cTn id="44" dur="1000"/>
                                        <p:tgtEl>
                                          <p:spTgt spid="39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94"/>
                                        </p:tgtEl>
                                        <p:attrNameLst>
                                          <p:attrName>style.visibility</p:attrName>
                                        </p:attrNameLst>
                                      </p:cBhvr>
                                      <p:to>
                                        <p:strVal val="visible"/>
                                      </p:to>
                                    </p:set>
                                    <p:animEffect transition="in" filter="fade">
                                      <p:cBhvr>
                                        <p:cTn id="49" dur="1000"/>
                                        <p:tgtEl>
                                          <p:spTgt spid="394"/>
                                        </p:tgtEl>
                                      </p:cBhvr>
                                    </p:animEffect>
                                  </p:childTnLst>
                                </p:cTn>
                              </p:par>
                              <p:par>
                                <p:cTn id="50" presetID="10" presetClass="entr" presetSubtype="0" fill="hold" nodeType="withEffect">
                                  <p:stCondLst>
                                    <p:cond delay="0"/>
                                  </p:stCondLst>
                                  <p:childTnLst>
                                    <p:set>
                                      <p:cBhvr>
                                        <p:cTn id="51" dur="1" fill="hold">
                                          <p:stCondLst>
                                            <p:cond delay="0"/>
                                          </p:stCondLst>
                                        </p:cTn>
                                        <p:tgtEl>
                                          <p:spTgt spid="393"/>
                                        </p:tgtEl>
                                        <p:attrNameLst>
                                          <p:attrName>style.visibility</p:attrName>
                                        </p:attrNameLst>
                                      </p:cBhvr>
                                      <p:to>
                                        <p:strVal val="visible"/>
                                      </p:to>
                                    </p:set>
                                    <p:animEffect transition="in" filter="fade">
                                      <p:cBhvr>
                                        <p:cTn id="52"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3"/>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674EA7"/>
                </a:solidFill>
                <a:latin typeface="Cambria"/>
                <a:ea typeface="Cambria"/>
                <a:cs typeface="Cambria"/>
                <a:sym typeface="Cambria"/>
              </a:rPr>
              <a:t>3. Cosine Distance</a:t>
            </a:r>
            <a:endParaRPr sz="1800" b="1">
              <a:solidFill>
                <a:srgbClr val="674EA7"/>
              </a:solidFill>
              <a:latin typeface="Cambria"/>
              <a:ea typeface="Cambria"/>
              <a:cs typeface="Cambria"/>
              <a:sym typeface="Cambria"/>
            </a:endParaRPr>
          </a:p>
        </p:txBody>
      </p:sp>
      <p:cxnSp>
        <p:nvCxnSpPr>
          <p:cNvPr id="400" name="Google Shape;400;p53"/>
          <p:cNvCxnSpPr/>
          <p:nvPr/>
        </p:nvCxnSpPr>
        <p:spPr>
          <a:xfrm flipH="1">
            <a:off x="685050" y="1833100"/>
            <a:ext cx="30900" cy="19854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53"/>
          <p:cNvCxnSpPr/>
          <p:nvPr/>
        </p:nvCxnSpPr>
        <p:spPr>
          <a:xfrm>
            <a:off x="685050" y="3808300"/>
            <a:ext cx="2736300" cy="10200"/>
          </a:xfrm>
          <a:prstGeom prst="straightConnector1">
            <a:avLst/>
          </a:prstGeom>
          <a:noFill/>
          <a:ln w="9525" cap="flat" cmpd="sng">
            <a:solidFill>
              <a:schemeClr val="dk2"/>
            </a:solidFill>
            <a:prstDash val="solid"/>
            <a:round/>
            <a:headEnd type="none" w="med" len="med"/>
            <a:tailEnd type="none" w="med" len="med"/>
          </a:ln>
        </p:spPr>
      </p:cxnSp>
      <p:cxnSp>
        <p:nvCxnSpPr>
          <p:cNvPr id="402" name="Google Shape;402;p53"/>
          <p:cNvCxnSpPr/>
          <p:nvPr/>
        </p:nvCxnSpPr>
        <p:spPr>
          <a:xfrm rot="10800000" flipH="1">
            <a:off x="695325" y="1932000"/>
            <a:ext cx="761400" cy="1892700"/>
          </a:xfrm>
          <a:prstGeom prst="straightConnector1">
            <a:avLst/>
          </a:prstGeom>
          <a:noFill/>
          <a:ln w="19050" cap="flat" cmpd="sng">
            <a:solidFill>
              <a:srgbClr val="0000FF"/>
            </a:solidFill>
            <a:prstDash val="solid"/>
            <a:round/>
            <a:headEnd type="none" w="med" len="med"/>
            <a:tailEnd type="triangle" w="med" len="med"/>
          </a:ln>
        </p:spPr>
      </p:cxnSp>
      <p:sp>
        <p:nvSpPr>
          <p:cNvPr id="403" name="Google Shape;403;p53"/>
          <p:cNvSpPr txBox="1"/>
          <p:nvPr/>
        </p:nvSpPr>
        <p:spPr>
          <a:xfrm>
            <a:off x="2267575" y="2665425"/>
            <a:ext cx="44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Calibri"/>
                <a:ea typeface="Calibri"/>
                <a:cs typeface="Calibri"/>
                <a:sym typeface="Calibri"/>
              </a:rPr>
              <a:t>B</a:t>
            </a:r>
            <a:endParaRPr sz="1000" baseline="-25000">
              <a:latin typeface="Calibri"/>
              <a:ea typeface="Calibri"/>
              <a:cs typeface="Calibri"/>
              <a:sym typeface="Calibri"/>
            </a:endParaRPr>
          </a:p>
        </p:txBody>
      </p:sp>
      <p:cxnSp>
        <p:nvCxnSpPr>
          <p:cNvPr id="404" name="Google Shape;404;p53"/>
          <p:cNvCxnSpPr/>
          <p:nvPr/>
        </p:nvCxnSpPr>
        <p:spPr>
          <a:xfrm rot="10800000" flipH="1">
            <a:off x="685050" y="2857725"/>
            <a:ext cx="1604700" cy="954900"/>
          </a:xfrm>
          <a:prstGeom prst="straightConnector1">
            <a:avLst/>
          </a:prstGeom>
          <a:noFill/>
          <a:ln w="19050" cap="flat" cmpd="sng">
            <a:solidFill>
              <a:srgbClr val="FF0000"/>
            </a:solidFill>
            <a:prstDash val="solid"/>
            <a:round/>
            <a:headEnd type="none" w="med" len="med"/>
            <a:tailEnd type="triangle" w="med" len="med"/>
          </a:ln>
        </p:spPr>
      </p:cxnSp>
      <p:sp>
        <p:nvSpPr>
          <p:cNvPr id="405" name="Google Shape;405;p53"/>
          <p:cNvSpPr/>
          <p:nvPr/>
        </p:nvSpPr>
        <p:spPr>
          <a:xfrm>
            <a:off x="1024500" y="3094325"/>
            <a:ext cx="229925" cy="380600"/>
          </a:xfrm>
          <a:custGeom>
            <a:avLst/>
            <a:gdLst/>
            <a:ahLst/>
            <a:cxnLst/>
            <a:rect l="l" t="t" r="r" b="b"/>
            <a:pathLst>
              <a:path w="9197" h="15224" extrusionOk="0">
                <a:moveTo>
                  <a:pt x="0" y="0"/>
                </a:moveTo>
                <a:cubicBezTo>
                  <a:pt x="1440" y="1303"/>
                  <a:pt x="7270" y="5281"/>
                  <a:pt x="8642" y="7818"/>
                </a:cubicBezTo>
                <a:cubicBezTo>
                  <a:pt x="10014" y="10355"/>
                  <a:pt x="8299" y="13990"/>
                  <a:pt x="8230" y="15224"/>
                </a:cubicBezTo>
              </a:path>
            </a:pathLst>
          </a:custGeom>
          <a:noFill/>
          <a:ln w="19050" cap="flat" cmpd="sng">
            <a:solidFill>
              <a:schemeClr val="dk2"/>
            </a:solidFill>
            <a:prstDash val="solid"/>
            <a:round/>
            <a:headEnd type="none" w="med" len="med"/>
            <a:tailEnd type="none" w="med" len="med"/>
          </a:ln>
        </p:spPr>
      </p:sp>
      <p:sp>
        <p:nvSpPr>
          <p:cNvPr id="406" name="Google Shape;406;p53"/>
          <p:cNvSpPr txBox="1"/>
          <p:nvPr/>
        </p:nvSpPr>
        <p:spPr>
          <a:xfrm>
            <a:off x="989188" y="2933925"/>
            <a:ext cx="44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Calibri"/>
                <a:ea typeface="Calibri"/>
                <a:cs typeface="Calibri"/>
                <a:sym typeface="Calibri"/>
              </a:rPr>
              <a:t>θ</a:t>
            </a:r>
            <a:endParaRPr sz="1000" baseline="-25000">
              <a:latin typeface="Calibri"/>
              <a:ea typeface="Calibri"/>
              <a:cs typeface="Calibri"/>
              <a:sym typeface="Calibri"/>
            </a:endParaRPr>
          </a:p>
        </p:txBody>
      </p:sp>
      <p:sp>
        <p:nvSpPr>
          <p:cNvPr id="407" name="Google Shape;407;p53"/>
          <p:cNvSpPr txBox="1"/>
          <p:nvPr/>
        </p:nvSpPr>
        <p:spPr>
          <a:xfrm>
            <a:off x="1429375" y="1674825"/>
            <a:ext cx="44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Calibri"/>
                <a:ea typeface="Calibri"/>
                <a:cs typeface="Calibri"/>
                <a:sym typeface="Calibri"/>
              </a:rPr>
              <a:t>A</a:t>
            </a:r>
            <a:endParaRPr sz="1000" baseline="-25000">
              <a:latin typeface="Calibri"/>
              <a:ea typeface="Calibri"/>
              <a:cs typeface="Calibri"/>
              <a:sym typeface="Calibri"/>
            </a:endParaRPr>
          </a:p>
        </p:txBody>
      </p:sp>
      <p:pic>
        <p:nvPicPr>
          <p:cNvPr id="408" name="Google Shape;408;p53"/>
          <p:cNvPicPr preferRelativeResize="0"/>
          <p:nvPr/>
        </p:nvPicPr>
        <p:blipFill>
          <a:blip r:embed="rId3">
            <a:alphaModFix/>
          </a:blip>
          <a:stretch>
            <a:fillRect/>
          </a:stretch>
        </p:blipFill>
        <p:spPr>
          <a:xfrm>
            <a:off x="3791700" y="1833101"/>
            <a:ext cx="4492831" cy="1063901"/>
          </a:xfrm>
          <a:prstGeom prst="rect">
            <a:avLst/>
          </a:prstGeom>
          <a:noFill/>
          <a:ln>
            <a:noFill/>
          </a:ln>
        </p:spPr>
      </p:pic>
      <p:pic>
        <p:nvPicPr>
          <p:cNvPr id="409" name="Google Shape;409;p53"/>
          <p:cNvPicPr preferRelativeResize="0"/>
          <p:nvPr/>
        </p:nvPicPr>
        <p:blipFill>
          <a:blip r:embed="rId4">
            <a:alphaModFix/>
          </a:blip>
          <a:stretch>
            <a:fillRect/>
          </a:stretch>
        </p:blipFill>
        <p:spPr>
          <a:xfrm>
            <a:off x="5196701" y="3543525"/>
            <a:ext cx="1594898" cy="427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1000"/>
                                        <p:tgtEl>
                                          <p:spTgt spid="4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4"/>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38761D"/>
                </a:solidFill>
                <a:latin typeface="Cambria"/>
                <a:ea typeface="Cambria"/>
                <a:cs typeface="Cambria"/>
                <a:sym typeface="Cambria"/>
              </a:rPr>
              <a:t>4. Edit Distance</a:t>
            </a:r>
            <a:endParaRPr sz="1800" b="1">
              <a:solidFill>
                <a:srgbClr val="38761D"/>
              </a:solidFill>
              <a:latin typeface="Cambria"/>
              <a:ea typeface="Cambria"/>
              <a:cs typeface="Cambria"/>
              <a:sym typeface="Cambria"/>
            </a:endParaRPr>
          </a:p>
        </p:txBody>
      </p:sp>
      <p:sp>
        <p:nvSpPr>
          <p:cNvPr id="415" name="Google Shape;415;p54"/>
          <p:cNvSpPr txBox="1"/>
          <p:nvPr/>
        </p:nvSpPr>
        <p:spPr>
          <a:xfrm>
            <a:off x="944100" y="2411575"/>
            <a:ext cx="7255800" cy="693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434343"/>
                </a:solidFill>
                <a:latin typeface="Architects Daughter"/>
                <a:ea typeface="Architects Daughter"/>
                <a:cs typeface="Architects Daughter"/>
                <a:sym typeface="Architects Daughter"/>
              </a:rPr>
              <a:t>Given two vectors, find minimum number of operations to transform one vector into another.</a:t>
            </a:r>
            <a:endParaRPr sz="1800">
              <a:solidFill>
                <a:srgbClr val="434343"/>
              </a:solidFill>
              <a:latin typeface="Architects Daughter"/>
              <a:ea typeface="Architects Daughter"/>
              <a:cs typeface="Architects Daughter"/>
              <a:sym typeface="Architects Daugh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10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5"/>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38761D"/>
                </a:solidFill>
                <a:latin typeface="Cambria"/>
                <a:ea typeface="Cambria"/>
                <a:cs typeface="Cambria"/>
                <a:sym typeface="Cambria"/>
              </a:rPr>
              <a:t>4. Edit Distance</a:t>
            </a:r>
            <a:endParaRPr sz="1800" b="1">
              <a:solidFill>
                <a:srgbClr val="38761D"/>
              </a:solidFill>
              <a:latin typeface="Cambria"/>
              <a:ea typeface="Cambria"/>
              <a:cs typeface="Cambria"/>
              <a:sym typeface="Cambria"/>
            </a:endParaRPr>
          </a:p>
        </p:txBody>
      </p:sp>
      <p:sp>
        <p:nvSpPr>
          <p:cNvPr id="421" name="Google Shape;421;p55"/>
          <p:cNvSpPr txBox="1"/>
          <p:nvPr/>
        </p:nvSpPr>
        <p:spPr>
          <a:xfrm>
            <a:off x="944100" y="1444600"/>
            <a:ext cx="7255800" cy="693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674EA7"/>
                </a:solidFill>
                <a:latin typeface="Architects Daughter"/>
                <a:ea typeface="Architects Daughter"/>
                <a:cs typeface="Architects Daughter"/>
                <a:sym typeface="Architects Daughter"/>
              </a:rPr>
              <a:t>Kitten -&gt; Sitting</a:t>
            </a:r>
            <a:endParaRPr sz="1800">
              <a:solidFill>
                <a:srgbClr val="674EA7"/>
              </a:solidFill>
              <a:latin typeface="Architects Daughter"/>
              <a:ea typeface="Architects Daughter"/>
              <a:cs typeface="Architects Daughter"/>
              <a:sym typeface="Architects Daughter"/>
            </a:endParaRPr>
          </a:p>
        </p:txBody>
      </p:sp>
      <p:sp>
        <p:nvSpPr>
          <p:cNvPr id="422" name="Google Shape;422;p55"/>
          <p:cNvSpPr txBox="1"/>
          <p:nvPr/>
        </p:nvSpPr>
        <p:spPr>
          <a:xfrm>
            <a:off x="944100" y="23590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latin typeface="Calibri"/>
                <a:ea typeface="Calibri"/>
                <a:cs typeface="Calibri"/>
                <a:sym typeface="Calibri"/>
              </a:rPr>
              <a:t>K</a:t>
            </a:r>
            <a:r>
              <a:rPr lang="en" sz="1800">
                <a:solidFill>
                  <a:srgbClr val="666666"/>
                </a:solidFill>
                <a:latin typeface="Calibri"/>
                <a:ea typeface="Calibri"/>
                <a:cs typeface="Calibri"/>
                <a:sym typeface="Calibri"/>
              </a:rPr>
              <a:t>itten -&gt; </a:t>
            </a:r>
            <a:r>
              <a:rPr lang="en" sz="1800" b="1">
                <a:solidFill>
                  <a:srgbClr val="9900FF"/>
                </a:solidFill>
                <a:latin typeface="Calibri"/>
                <a:ea typeface="Calibri"/>
                <a:cs typeface="Calibri"/>
                <a:sym typeface="Calibri"/>
              </a:rPr>
              <a:t>S</a:t>
            </a:r>
            <a:r>
              <a:rPr lang="en" sz="1800">
                <a:solidFill>
                  <a:srgbClr val="666666"/>
                </a:solidFill>
                <a:latin typeface="Calibri"/>
                <a:ea typeface="Calibri"/>
                <a:cs typeface="Calibri"/>
                <a:sym typeface="Calibri"/>
              </a:rPr>
              <a:t>itten</a:t>
            </a:r>
            <a:endParaRPr sz="1800">
              <a:solidFill>
                <a:srgbClr val="666666"/>
              </a:solidFill>
              <a:latin typeface="Calibri"/>
              <a:ea typeface="Calibri"/>
              <a:cs typeface="Calibri"/>
              <a:sym typeface="Calibri"/>
            </a:endParaRPr>
          </a:p>
        </p:txBody>
      </p:sp>
      <p:sp>
        <p:nvSpPr>
          <p:cNvPr id="423" name="Google Shape;423;p55"/>
          <p:cNvSpPr txBox="1"/>
          <p:nvPr/>
        </p:nvSpPr>
        <p:spPr>
          <a:xfrm>
            <a:off x="944100" y="29686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666666"/>
                </a:solidFill>
                <a:latin typeface="Calibri"/>
                <a:ea typeface="Calibri"/>
                <a:cs typeface="Calibri"/>
                <a:sym typeface="Calibri"/>
              </a:rPr>
              <a:t>Sitt</a:t>
            </a:r>
            <a:r>
              <a:rPr lang="en" sz="1800" b="1">
                <a:latin typeface="Calibri"/>
                <a:ea typeface="Calibri"/>
                <a:cs typeface="Calibri"/>
                <a:sym typeface="Calibri"/>
              </a:rPr>
              <a:t>e</a:t>
            </a:r>
            <a:r>
              <a:rPr lang="en" sz="1800">
                <a:solidFill>
                  <a:srgbClr val="666666"/>
                </a:solidFill>
                <a:latin typeface="Calibri"/>
                <a:ea typeface="Calibri"/>
                <a:cs typeface="Calibri"/>
                <a:sym typeface="Calibri"/>
              </a:rPr>
              <a:t>n -&gt; Sitt</a:t>
            </a:r>
            <a:r>
              <a:rPr lang="en" sz="1800" b="1">
                <a:solidFill>
                  <a:srgbClr val="9900FF"/>
                </a:solidFill>
                <a:latin typeface="Calibri"/>
                <a:ea typeface="Calibri"/>
                <a:cs typeface="Calibri"/>
                <a:sym typeface="Calibri"/>
              </a:rPr>
              <a:t>i</a:t>
            </a:r>
            <a:r>
              <a:rPr lang="en" sz="1800">
                <a:solidFill>
                  <a:srgbClr val="666666"/>
                </a:solidFill>
                <a:latin typeface="Calibri"/>
                <a:ea typeface="Calibri"/>
                <a:cs typeface="Calibri"/>
                <a:sym typeface="Calibri"/>
              </a:rPr>
              <a:t>n</a:t>
            </a:r>
            <a:endParaRPr sz="1800">
              <a:solidFill>
                <a:srgbClr val="666666"/>
              </a:solidFill>
              <a:latin typeface="Calibri"/>
              <a:ea typeface="Calibri"/>
              <a:cs typeface="Calibri"/>
              <a:sym typeface="Calibri"/>
            </a:endParaRPr>
          </a:p>
        </p:txBody>
      </p:sp>
      <p:sp>
        <p:nvSpPr>
          <p:cNvPr id="424" name="Google Shape;424;p55"/>
          <p:cNvSpPr txBox="1"/>
          <p:nvPr/>
        </p:nvSpPr>
        <p:spPr>
          <a:xfrm>
            <a:off x="944100" y="35782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666666"/>
                </a:solidFill>
                <a:latin typeface="Calibri"/>
                <a:ea typeface="Calibri"/>
                <a:cs typeface="Calibri"/>
                <a:sym typeface="Calibri"/>
              </a:rPr>
              <a:t>Sittin -&gt; Sittin</a:t>
            </a:r>
            <a:r>
              <a:rPr lang="en" sz="1800" b="1">
                <a:solidFill>
                  <a:srgbClr val="9900FF"/>
                </a:solidFill>
                <a:latin typeface="Calibri"/>
                <a:ea typeface="Calibri"/>
                <a:cs typeface="Calibri"/>
                <a:sym typeface="Calibri"/>
              </a:rPr>
              <a:t>g</a:t>
            </a:r>
            <a:endParaRPr sz="1800" b="1">
              <a:solidFill>
                <a:srgbClr val="9900FF"/>
              </a:solidFill>
              <a:latin typeface="Calibri"/>
              <a:ea typeface="Calibri"/>
              <a:cs typeface="Calibri"/>
              <a:sym typeface="Calibri"/>
            </a:endParaRPr>
          </a:p>
        </p:txBody>
      </p:sp>
      <p:sp>
        <p:nvSpPr>
          <p:cNvPr id="425" name="Google Shape;425;p55"/>
          <p:cNvSpPr txBox="1"/>
          <p:nvPr/>
        </p:nvSpPr>
        <p:spPr>
          <a:xfrm>
            <a:off x="944100" y="44296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434343"/>
                </a:solidFill>
                <a:latin typeface="Architects Daughter"/>
                <a:ea typeface="Architects Daughter"/>
                <a:cs typeface="Architects Daughter"/>
                <a:sym typeface="Architects Daughter"/>
              </a:rPr>
              <a:t>3 operations - substitution and addition</a:t>
            </a:r>
            <a:endParaRPr>
              <a:solidFill>
                <a:srgbClr val="434343"/>
              </a:solidFill>
              <a:latin typeface="Architects Daughter"/>
              <a:ea typeface="Architects Daughter"/>
              <a:cs typeface="Architects Daughter"/>
              <a:sym typeface="Architects Daugh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1000"/>
                                        <p:tgtEl>
                                          <p:spTgt spid="4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3"/>
                                        </p:tgtEl>
                                        <p:attrNameLst>
                                          <p:attrName>style.visibility</p:attrName>
                                        </p:attrNameLst>
                                      </p:cBhvr>
                                      <p:to>
                                        <p:strVal val="visible"/>
                                      </p:to>
                                    </p:set>
                                    <p:animEffect transition="in" filter="fade">
                                      <p:cBhvr>
                                        <p:cTn id="12" dur="1000"/>
                                        <p:tgtEl>
                                          <p:spTgt spid="4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4"/>
                                        </p:tgtEl>
                                        <p:attrNameLst>
                                          <p:attrName>style.visibility</p:attrName>
                                        </p:attrNameLst>
                                      </p:cBhvr>
                                      <p:to>
                                        <p:strVal val="visible"/>
                                      </p:to>
                                    </p:set>
                                    <p:animEffect transition="in" filter="fade">
                                      <p:cBhvr>
                                        <p:cTn id="17" dur="1000"/>
                                        <p:tgtEl>
                                          <p:spTgt spid="424"/>
                                        </p:tgtEl>
                                      </p:cBhvr>
                                    </p:animEffect>
                                  </p:childTnLst>
                                </p:cTn>
                              </p:par>
                              <p:par>
                                <p:cTn id="18" presetID="10" presetClass="entr" presetSubtype="0" fill="hold" nodeType="withEffect">
                                  <p:stCondLst>
                                    <p:cond delay="0"/>
                                  </p:stCondLst>
                                  <p:childTnLst>
                                    <p:set>
                                      <p:cBhvr>
                                        <p:cTn id="19" dur="1" fill="hold">
                                          <p:stCondLst>
                                            <p:cond delay="0"/>
                                          </p:stCondLst>
                                        </p:cTn>
                                        <p:tgtEl>
                                          <p:spTgt spid="425"/>
                                        </p:tgtEl>
                                        <p:attrNameLst>
                                          <p:attrName>style.visibility</p:attrName>
                                        </p:attrNameLst>
                                      </p:cBhvr>
                                      <p:to>
                                        <p:strVal val="visible"/>
                                      </p:to>
                                    </p:set>
                                    <p:animEffect transition="in" filter="fade">
                                      <p:cBhvr>
                                        <p:cTn id="20"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5"/>
          <p:cNvPicPr preferRelativeResize="0"/>
          <p:nvPr/>
        </p:nvPicPr>
        <p:blipFill>
          <a:blip r:embed="rId3">
            <a:alphaModFix/>
          </a:blip>
          <a:stretch>
            <a:fillRect/>
          </a:stretch>
        </p:blipFill>
        <p:spPr>
          <a:xfrm>
            <a:off x="1749925" y="726575"/>
            <a:ext cx="2409075" cy="1568541"/>
          </a:xfrm>
          <a:prstGeom prst="rect">
            <a:avLst/>
          </a:prstGeom>
          <a:noFill/>
          <a:ln>
            <a:noFill/>
          </a:ln>
        </p:spPr>
      </p:pic>
      <p:sp>
        <p:nvSpPr>
          <p:cNvPr id="111" name="Google Shape;111;p25"/>
          <p:cNvSpPr txBox="1"/>
          <p:nvPr/>
        </p:nvSpPr>
        <p:spPr>
          <a:xfrm>
            <a:off x="1749969" y="2295116"/>
            <a:ext cx="24090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mbria"/>
                <a:ea typeface="Cambria"/>
                <a:cs typeface="Cambria"/>
                <a:sym typeface="Cambria"/>
              </a:rPr>
              <a:t>Photos</a:t>
            </a:r>
            <a:endParaRPr>
              <a:latin typeface="Cambria"/>
              <a:ea typeface="Cambria"/>
              <a:cs typeface="Cambria"/>
              <a:sym typeface="Cambria"/>
            </a:endParaRPr>
          </a:p>
        </p:txBody>
      </p:sp>
      <p:pic>
        <p:nvPicPr>
          <p:cNvPr id="112" name="Google Shape;112;p25"/>
          <p:cNvPicPr preferRelativeResize="0"/>
          <p:nvPr/>
        </p:nvPicPr>
        <p:blipFill>
          <a:blip r:embed="rId4">
            <a:alphaModFix/>
          </a:blip>
          <a:stretch>
            <a:fillRect/>
          </a:stretch>
        </p:blipFill>
        <p:spPr>
          <a:xfrm>
            <a:off x="5102375" y="726575"/>
            <a:ext cx="2352204" cy="1568551"/>
          </a:xfrm>
          <a:prstGeom prst="rect">
            <a:avLst/>
          </a:prstGeom>
          <a:noFill/>
          <a:ln>
            <a:noFill/>
          </a:ln>
        </p:spPr>
      </p:pic>
      <p:sp>
        <p:nvSpPr>
          <p:cNvPr id="113" name="Google Shape;113;p25"/>
          <p:cNvSpPr txBox="1"/>
          <p:nvPr/>
        </p:nvSpPr>
        <p:spPr>
          <a:xfrm>
            <a:off x="5102769" y="2295116"/>
            <a:ext cx="24090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mbria"/>
                <a:ea typeface="Cambria"/>
                <a:cs typeface="Cambria"/>
                <a:sym typeface="Cambria"/>
              </a:rPr>
              <a:t>Social Media</a:t>
            </a:r>
            <a:endParaRPr>
              <a:latin typeface="Cambria"/>
              <a:ea typeface="Cambria"/>
              <a:cs typeface="Cambria"/>
              <a:sym typeface="Cambria"/>
            </a:endParaRPr>
          </a:p>
        </p:txBody>
      </p:sp>
      <p:pic>
        <p:nvPicPr>
          <p:cNvPr id="114" name="Google Shape;114;p25"/>
          <p:cNvPicPr preferRelativeResize="0"/>
          <p:nvPr/>
        </p:nvPicPr>
        <p:blipFill>
          <a:blip r:embed="rId5">
            <a:alphaModFix/>
          </a:blip>
          <a:stretch>
            <a:fillRect/>
          </a:stretch>
        </p:blipFill>
        <p:spPr>
          <a:xfrm>
            <a:off x="1749938" y="2879688"/>
            <a:ext cx="2409075" cy="1471779"/>
          </a:xfrm>
          <a:prstGeom prst="rect">
            <a:avLst/>
          </a:prstGeom>
          <a:noFill/>
          <a:ln>
            <a:noFill/>
          </a:ln>
        </p:spPr>
      </p:pic>
      <p:sp>
        <p:nvSpPr>
          <p:cNvPr id="115" name="Google Shape;115;p25"/>
          <p:cNvSpPr txBox="1"/>
          <p:nvPr/>
        </p:nvSpPr>
        <p:spPr>
          <a:xfrm>
            <a:off x="1749969" y="4352516"/>
            <a:ext cx="24090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mbria"/>
                <a:ea typeface="Cambria"/>
                <a:cs typeface="Cambria"/>
                <a:sym typeface="Cambria"/>
              </a:rPr>
              <a:t>Patient Data</a:t>
            </a:r>
            <a:endParaRPr>
              <a:latin typeface="Cambria"/>
              <a:ea typeface="Cambria"/>
              <a:cs typeface="Cambria"/>
              <a:sym typeface="Cambria"/>
            </a:endParaRPr>
          </a:p>
        </p:txBody>
      </p:sp>
      <p:pic>
        <p:nvPicPr>
          <p:cNvPr id="116" name="Google Shape;116;p25"/>
          <p:cNvPicPr preferRelativeResize="0"/>
          <p:nvPr/>
        </p:nvPicPr>
        <p:blipFill>
          <a:blip r:embed="rId6">
            <a:alphaModFix/>
          </a:blip>
          <a:stretch>
            <a:fillRect/>
          </a:stretch>
        </p:blipFill>
        <p:spPr>
          <a:xfrm>
            <a:off x="5421250" y="2782922"/>
            <a:ext cx="1568551" cy="1568551"/>
          </a:xfrm>
          <a:prstGeom prst="rect">
            <a:avLst/>
          </a:prstGeom>
          <a:noFill/>
          <a:ln>
            <a:noFill/>
          </a:ln>
        </p:spPr>
      </p:pic>
      <p:sp>
        <p:nvSpPr>
          <p:cNvPr id="117" name="Google Shape;117;p25"/>
          <p:cNvSpPr txBox="1"/>
          <p:nvPr/>
        </p:nvSpPr>
        <p:spPr>
          <a:xfrm>
            <a:off x="5026569" y="4352516"/>
            <a:ext cx="24090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mbria"/>
                <a:ea typeface="Cambria"/>
                <a:cs typeface="Cambria"/>
                <a:sym typeface="Cambria"/>
              </a:rPr>
              <a:t>Survey Data</a:t>
            </a:r>
            <a:endParaRPr>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1000"/>
                                        <p:tgtEl>
                                          <p:spTgt spid="1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1000"/>
                                        <p:tgtEl>
                                          <p:spTgt spid="112"/>
                                        </p:tgtEl>
                                      </p:cBhvr>
                                    </p:animEffect>
                                  </p:childTnLst>
                                </p:cTn>
                              </p:par>
                              <p:par>
                                <p:cTn id="16" presetID="10" presetClass="entr" presetSubtype="0" fill="hold" nodeType="with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1000"/>
                                        <p:tgtEl>
                                          <p:spTgt spid="1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animEffect transition="in" filter="fade">
                                      <p:cBhvr>
                                        <p:cTn id="23" dur="1000"/>
                                        <p:tgtEl>
                                          <p:spTgt spid="114"/>
                                        </p:tgtEl>
                                      </p:cBhvr>
                                    </p:animEffect>
                                  </p:childTnLst>
                                </p:cTn>
                              </p:par>
                              <p:par>
                                <p:cTn id="24" presetID="10" presetClass="entr" presetSubtype="0" fill="hold" nodeType="with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2" name="Rectangle 1"/>
          <p:cNvSpPr/>
          <p:nvPr/>
        </p:nvSpPr>
        <p:spPr>
          <a:xfrm>
            <a:off x="133564" y="841149"/>
            <a:ext cx="8784404" cy="2554545"/>
          </a:xfrm>
          <a:prstGeom prst="rect">
            <a:avLst/>
          </a:prstGeom>
        </p:spPr>
        <p:txBody>
          <a:bodyPr wrap="square">
            <a:spAutoFit/>
          </a:bodyPr>
          <a:lstStyle/>
          <a:p>
            <a:pPr marL="342900" indent="-342900">
              <a:buFont typeface="+mj-lt"/>
              <a:buAutoNum type="arabicPeriod"/>
            </a:pPr>
            <a:r>
              <a:rPr lang="en-US" sz="1600" dirty="0"/>
              <a:t>Non Euclidean Distance</a:t>
            </a:r>
          </a:p>
          <a:p>
            <a:pPr marL="854075" lvl="1" indent="-342900">
              <a:buFont typeface="+mj-lt"/>
              <a:buAutoNum type="alphaLcPeriod"/>
            </a:pPr>
            <a:r>
              <a:rPr lang="en-US" dirty="0" err="1"/>
              <a:t>Jaccard</a:t>
            </a:r>
            <a:r>
              <a:rPr lang="en-US" dirty="0"/>
              <a:t> distance for sets = 1 minus ratio of sizes of intersection and union.</a:t>
            </a:r>
          </a:p>
          <a:p>
            <a:pPr marL="854075" lvl="1" indent="-342900">
              <a:buFont typeface="+mj-lt"/>
              <a:buAutoNum type="alphaLcPeriod"/>
            </a:pPr>
            <a:r>
              <a:rPr lang="en-US" dirty="0"/>
              <a:t>Cosine distance = angle between vectors from the origin to the points in question.</a:t>
            </a:r>
          </a:p>
          <a:p>
            <a:pPr marL="854075" lvl="1" indent="-342900">
              <a:buFont typeface="+mj-lt"/>
              <a:buAutoNum type="alphaLcPeriod"/>
            </a:pPr>
            <a:r>
              <a:rPr lang="en-US" dirty="0"/>
              <a:t>Edit distance = number of inserts and deletes to change one string into another</a:t>
            </a:r>
          </a:p>
          <a:p>
            <a:pPr marL="854075" lvl="1" indent="-342900">
              <a:buFont typeface="+mj-lt"/>
              <a:buAutoNum type="alphaLcPeriod"/>
            </a:pPr>
            <a:r>
              <a:rPr lang="en-US" dirty="0" err="1"/>
              <a:t>Mahalanobis</a:t>
            </a:r>
            <a:r>
              <a:rPr lang="en-US" dirty="0"/>
              <a:t> distance – takes into account the covariance between attributes (Ref: </a:t>
            </a:r>
            <a:r>
              <a:rPr lang="en-US" dirty="0">
                <a:hlinkClick r:id="rId3"/>
              </a:rPr>
              <a:t>http://mccormickml.com/2014/07/22/mahalanobis-distance/</a:t>
            </a:r>
            <a:r>
              <a:rPr lang="en-US" dirty="0"/>
              <a:t> ) </a:t>
            </a:r>
          </a:p>
          <a:p>
            <a:pPr marL="342900" indent="-342900">
              <a:buFont typeface="+mj-lt"/>
              <a:buAutoNum type="arabicPeriod"/>
            </a:pPr>
            <a:endParaRPr lang="en-US" sz="1600" dirty="0"/>
          </a:p>
          <a:p>
            <a:pPr marL="342900" indent="-342900">
              <a:buFont typeface="+mj-lt"/>
              <a:buAutoNum type="arabicPeriod"/>
            </a:pPr>
            <a:r>
              <a:rPr lang="en-US" sz="1600" dirty="0"/>
              <a:t>Euclidian Distance … Some points</a:t>
            </a:r>
          </a:p>
          <a:p>
            <a:pPr marL="854075" lvl="1" indent="-342900">
              <a:buFont typeface="+mj-lt"/>
              <a:buAutoNum type="alphaLcPeriod"/>
            </a:pPr>
            <a:r>
              <a:rPr lang="en-US" dirty="0"/>
              <a:t>The measures computed in Euclidian methods are highly influenced by the scale of each variable</a:t>
            </a:r>
          </a:p>
          <a:p>
            <a:pPr marL="854075" lvl="1" indent="-342900">
              <a:buFont typeface="+mj-lt"/>
              <a:buAutoNum type="alphaLcPeriod"/>
            </a:pPr>
            <a:r>
              <a:rPr lang="en-US" dirty="0"/>
              <a:t>Variables with larger scale have much greater influence over the total distance. This may or may not be good for clustering</a:t>
            </a:r>
          </a:p>
        </p:txBody>
      </p:sp>
      <p:sp>
        <p:nvSpPr>
          <p:cNvPr id="3" name="Google Shape;169;p33"/>
          <p:cNvSpPr txBox="1"/>
          <p:nvPr/>
        </p:nvSpPr>
        <p:spPr>
          <a:xfrm>
            <a:off x="789981" y="115703"/>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dirty="0">
                <a:solidFill>
                  <a:srgbClr val="BF9000"/>
                </a:solidFill>
                <a:latin typeface="Cambria"/>
                <a:ea typeface="Cambria"/>
                <a:cs typeface="Cambria"/>
                <a:sym typeface="Cambria"/>
              </a:rPr>
              <a:t>Clustering – Distance Calculations</a:t>
            </a:r>
            <a:endParaRPr sz="2400" dirty="0">
              <a:solidFill>
                <a:srgbClr val="434343"/>
              </a:solidFill>
              <a:latin typeface="Cambria"/>
              <a:ea typeface="Cambria"/>
              <a:cs typeface="Cambria"/>
              <a:sym typeface="Cambria"/>
            </a:endParaRPr>
          </a:p>
        </p:txBody>
      </p:sp>
    </p:spTree>
    <p:extLst>
      <p:ext uri="{BB962C8B-B14F-4D97-AF65-F5344CB8AC3E}">
        <p14:creationId xmlns:p14="http://schemas.microsoft.com/office/powerpoint/2010/main" val="6597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9"/>
          <p:cNvSpPr txBox="1"/>
          <p:nvPr/>
        </p:nvSpPr>
        <p:spPr>
          <a:xfrm>
            <a:off x="944094" y="15659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Calculating distance between Clusters</a:t>
            </a:r>
            <a:endParaRPr sz="2400">
              <a:solidFill>
                <a:srgbClr val="1155CC"/>
              </a:solidFill>
              <a:latin typeface="Cambria"/>
              <a:ea typeface="Cambria"/>
              <a:cs typeface="Cambria"/>
              <a:sym typeface="Cambria"/>
            </a:endParaRPr>
          </a:p>
        </p:txBody>
      </p:sp>
      <p:sp>
        <p:nvSpPr>
          <p:cNvPr id="461" name="Google Shape;461;p59"/>
          <p:cNvSpPr txBox="1"/>
          <p:nvPr/>
        </p:nvSpPr>
        <p:spPr>
          <a:xfrm>
            <a:off x="4402850" y="3300950"/>
            <a:ext cx="47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D</a:t>
            </a:r>
            <a:endParaRPr sz="1000" baseline="-25000">
              <a:latin typeface="Calibri"/>
              <a:ea typeface="Calibri"/>
              <a:cs typeface="Calibri"/>
              <a:sym typeface="Calibri"/>
            </a:endParaRPr>
          </a:p>
        </p:txBody>
      </p:sp>
      <p:sp>
        <p:nvSpPr>
          <p:cNvPr id="462" name="Google Shape;462;p59"/>
          <p:cNvSpPr/>
          <p:nvPr/>
        </p:nvSpPr>
        <p:spPr>
          <a:xfrm>
            <a:off x="2436450" y="292175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9"/>
          <p:cNvSpPr/>
          <p:nvPr/>
        </p:nvSpPr>
        <p:spPr>
          <a:xfrm>
            <a:off x="2621175" y="3148550"/>
            <a:ext cx="152400" cy="1524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9"/>
          <p:cNvSpPr/>
          <p:nvPr/>
        </p:nvSpPr>
        <p:spPr>
          <a:xfrm>
            <a:off x="2849775" y="3300950"/>
            <a:ext cx="152400" cy="152400"/>
          </a:xfrm>
          <a:prstGeom prst="ellipse">
            <a:avLst/>
          </a:prstGeom>
          <a:solidFill>
            <a:srgbClr val="E0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9"/>
          <p:cNvSpPr/>
          <p:nvPr/>
        </p:nvSpPr>
        <p:spPr>
          <a:xfrm>
            <a:off x="5941650" y="292175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9"/>
          <p:cNvSpPr/>
          <p:nvPr/>
        </p:nvSpPr>
        <p:spPr>
          <a:xfrm>
            <a:off x="6126375" y="307235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9"/>
          <p:cNvSpPr/>
          <p:nvPr/>
        </p:nvSpPr>
        <p:spPr>
          <a:xfrm>
            <a:off x="6431175" y="322475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 name="Google Shape;468;p59"/>
          <p:cNvCxnSpPr>
            <a:endCxn id="465" idx="2"/>
          </p:cNvCxnSpPr>
          <p:nvPr/>
        </p:nvCxnSpPr>
        <p:spPr>
          <a:xfrm>
            <a:off x="3202350" y="3237650"/>
            <a:ext cx="2739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0"/>
          <p:cNvSpPr txBox="1"/>
          <p:nvPr/>
        </p:nvSpPr>
        <p:spPr>
          <a:xfrm>
            <a:off x="944094" y="15659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1. Minimum Distance</a:t>
            </a:r>
            <a:endParaRPr sz="2400" b="1">
              <a:solidFill>
                <a:srgbClr val="666666"/>
              </a:solidFill>
              <a:latin typeface="Cambria"/>
              <a:ea typeface="Cambria"/>
              <a:cs typeface="Cambria"/>
              <a:sym typeface="Cambria"/>
            </a:endParaRPr>
          </a:p>
          <a:p>
            <a:pPr marL="0" lvl="0" indent="0" algn="ctr" rtl="0">
              <a:lnSpc>
                <a:spcPct val="100000"/>
              </a:lnSpc>
              <a:spcBef>
                <a:spcPts val="0"/>
              </a:spcBef>
              <a:spcAft>
                <a:spcPts val="0"/>
              </a:spcAft>
              <a:buNone/>
            </a:pPr>
            <a:r>
              <a:rPr lang="en">
                <a:solidFill>
                  <a:srgbClr val="666666"/>
                </a:solidFill>
                <a:latin typeface="Cambria"/>
                <a:ea typeface="Cambria"/>
                <a:cs typeface="Cambria"/>
                <a:sym typeface="Cambria"/>
              </a:rPr>
              <a:t>(Single Linkage)</a:t>
            </a:r>
            <a:endParaRPr>
              <a:solidFill>
                <a:srgbClr val="666666"/>
              </a:solidFill>
              <a:latin typeface="Cambria"/>
              <a:ea typeface="Cambria"/>
              <a:cs typeface="Cambria"/>
              <a:sym typeface="Cambria"/>
            </a:endParaRPr>
          </a:p>
        </p:txBody>
      </p:sp>
      <p:sp>
        <p:nvSpPr>
          <p:cNvPr id="474" name="Google Shape;474;p60"/>
          <p:cNvSpPr txBox="1"/>
          <p:nvPr/>
        </p:nvSpPr>
        <p:spPr>
          <a:xfrm>
            <a:off x="4402850" y="3300950"/>
            <a:ext cx="47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D</a:t>
            </a:r>
            <a:endParaRPr sz="1000" baseline="-25000">
              <a:latin typeface="Calibri"/>
              <a:ea typeface="Calibri"/>
              <a:cs typeface="Calibri"/>
              <a:sym typeface="Calibri"/>
            </a:endParaRPr>
          </a:p>
        </p:txBody>
      </p:sp>
      <p:sp>
        <p:nvSpPr>
          <p:cNvPr id="475" name="Google Shape;475;p60"/>
          <p:cNvSpPr/>
          <p:nvPr/>
        </p:nvSpPr>
        <p:spPr>
          <a:xfrm>
            <a:off x="2436450" y="292175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0"/>
          <p:cNvSpPr/>
          <p:nvPr/>
        </p:nvSpPr>
        <p:spPr>
          <a:xfrm>
            <a:off x="2621175" y="3148550"/>
            <a:ext cx="152400" cy="1524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0"/>
          <p:cNvSpPr/>
          <p:nvPr/>
        </p:nvSpPr>
        <p:spPr>
          <a:xfrm>
            <a:off x="2849775" y="3300950"/>
            <a:ext cx="152400" cy="152400"/>
          </a:xfrm>
          <a:prstGeom prst="ellipse">
            <a:avLst/>
          </a:prstGeom>
          <a:solidFill>
            <a:srgbClr val="E0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0"/>
          <p:cNvSpPr/>
          <p:nvPr/>
        </p:nvSpPr>
        <p:spPr>
          <a:xfrm>
            <a:off x="5941650" y="292175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0"/>
          <p:cNvSpPr/>
          <p:nvPr/>
        </p:nvSpPr>
        <p:spPr>
          <a:xfrm>
            <a:off x="6126375" y="307235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0"/>
          <p:cNvSpPr/>
          <p:nvPr/>
        </p:nvSpPr>
        <p:spPr>
          <a:xfrm>
            <a:off x="6431175" y="322475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 name="Google Shape;481;p60"/>
          <p:cNvCxnSpPr>
            <a:endCxn id="479" idx="2"/>
          </p:cNvCxnSpPr>
          <p:nvPr/>
        </p:nvCxnSpPr>
        <p:spPr>
          <a:xfrm rot="10800000" flipH="1">
            <a:off x="3014175" y="3148550"/>
            <a:ext cx="3112200" cy="254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childTnLst>
                                </p:cTn>
                              </p:par>
                              <p:par>
                                <p:cTn id="8" presetID="10" presetClass="entr" presetSubtype="0" fill="hold" nodeType="withEffect">
                                  <p:stCondLst>
                                    <p:cond delay="0"/>
                                  </p:stCondLst>
                                  <p:childTnLst>
                                    <p:set>
                                      <p:cBhvr>
                                        <p:cTn id="9" dur="1" fill="hold">
                                          <p:stCondLst>
                                            <p:cond delay="0"/>
                                          </p:stCondLst>
                                        </p:cTn>
                                        <p:tgtEl>
                                          <p:spTgt spid="481"/>
                                        </p:tgtEl>
                                        <p:attrNameLst>
                                          <p:attrName>style.visibility</p:attrName>
                                        </p:attrNameLst>
                                      </p:cBhvr>
                                      <p:to>
                                        <p:strVal val="visible"/>
                                      </p:to>
                                    </p:set>
                                    <p:animEffect transition="in" filter="fade">
                                      <p:cBhvr>
                                        <p:cTn id="10" dur="10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1"/>
          <p:cNvSpPr txBox="1"/>
          <p:nvPr/>
        </p:nvSpPr>
        <p:spPr>
          <a:xfrm>
            <a:off x="944094" y="15659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2. Maximum Distance</a:t>
            </a:r>
            <a:endParaRPr sz="2400" b="1">
              <a:solidFill>
                <a:srgbClr val="666666"/>
              </a:solidFill>
              <a:latin typeface="Cambria"/>
              <a:ea typeface="Cambria"/>
              <a:cs typeface="Cambria"/>
              <a:sym typeface="Cambria"/>
            </a:endParaRPr>
          </a:p>
          <a:p>
            <a:pPr marL="0" lvl="0" indent="0" algn="ctr" rtl="0">
              <a:spcBef>
                <a:spcPts val="0"/>
              </a:spcBef>
              <a:spcAft>
                <a:spcPts val="0"/>
              </a:spcAft>
              <a:buClr>
                <a:schemeClr val="dk1"/>
              </a:buClr>
              <a:buSzPts val="1100"/>
              <a:buFont typeface="Arial"/>
              <a:buNone/>
            </a:pPr>
            <a:r>
              <a:rPr lang="en">
                <a:solidFill>
                  <a:srgbClr val="666666"/>
                </a:solidFill>
                <a:latin typeface="Cambria"/>
                <a:ea typeface="Cambria"/>
                <a:cs typeface="Cambria"/>
                <a:sym typeface="Cambria"/>
              </a:rPr>
              <a:t>(Complete Linkage)</a:t>
            </a:r>
            <a:endParaRPr sz="2400" b="1">
              <a:solidFill>
                <a:srgbClr val="666666"/>
              </a:solidFill>
              <a:latin typeface="Cambria"/>
              <a:ea typeface="Cambria"/>
              <a:cs typeface="Cambria"/>
              <a:sym typeface="Cambria"/>
            </a:endParaRPr>
          </a:p>
        </p:txBody>
      </p:sp>
      <p:sp>
        <p:nvSpPr>
          <p:cNvPr id="487" name="Google Shape;487;p61"/>
          <p:cNvSpPr txBox="1"/>
          <p:nvPr/>
        </p:nvSpPr>
        <p:spPr>
          <a:xfrm>
            <a:off x="4402850" y="3300950"/>
            <a:ext cx="47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D</a:t>
            </a:r>
            <a:endParaRPr sz="1000" baseline="-25000">
              <a:latin typeface="Calibri"/>
              <a:ea typeface="Calibri"/>
              <a:cs typeface="Calibri"/>
              <a:sym typeface="Calibri"/>
            </a:endParaRPr>
          </a:p>
        </p:txBody>
      </p:sp>
      <p:sp>
        <p:nvSpPr>
          <p:cNvPr id="488" name="Google Shape;488;p61"/>
          <p:cNvSpPr/>
          <p:nvPr/>
        </p:nvSpPr>
        <p:spPr>
          <a:xfrm>
            <a:off x="2436450" y="292175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1"/>
          <p:cNvSpPr/>
          <p:nvPr/>
        </p:nvSpPr>
        <p:spPr>
          <a:xfrm>
            <a:off x="2621175" y="3148550"/>
            <a:ext cx="152400" cy="1524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1"/>
          <p:cNvSpPr/>
          <p:nvPr/>
        </p:nvSpPr>
        <p:spPr>
          <a:xfrm>
            <a:off x="2849775" y="3300950"/>
            <a:ext cx="152400" cy="152400"/>
          </a:xfrm>
          <a:prstGeom prst="ellipse">
            <a:avLst/>
          </a:prstGeom>
          <a:solidFill>
            <a:srgbClr val="E0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1"/>
          <p:cNvSpPr/>
          <p:nvPr/>
        </p:nvSpPr>
        <p:spPr>
          <a:xfrm>
            <a:off x="5941650" y="292175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1"/>
          <p:cNvSpPr/>
          <p:nvPr/>
        </p:nvSpPr>
        <p:spPr>
          <a:xfrm>
            <a:off x="6126375" y="307235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p:nvPr/>
        </p:nvSpPr>
        <p:spPr>
          <a:xfrm>
            <a:off x="6431175" y="322475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 name="Google Shape;494;p61"/>
          <p:cNvCxnSpPr>
            <a:stCxn id="489" idx="6"/>
            <a:endCxn id="493" idx="3"/>
          </p:cNvCxnSpPr>
          <p:nvPr/>
        </p:nvCxnSpPr>
        <p:spPr>
          <a:xfrm>
            <a:off x="2773575" y="3224750"/>
            <a:ext cx="3679800" cy="13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animEffect transition="in" filter="fade">
                                      <p:cBhvr>
                                        <p:cTn id="7" dur="1000"/>
                                        <p:tgtEl>
                                          <p:spTgt spid="487"/>
                                        </p:tgtEl>
                                      </p:cBhvr>
                                    </p:animEffect>
                                  </p:childTnLst>
                                </p:cTn>
                              </p:par>
                              <p:par>
                                <p:cTn id="8" presetID="10" presetClass="entr" presetSubtype="0" fill="hold" nodeType="withEffect">
                                  <p:stCondLst>
                                    <p:cond delay="0"/>
                                  </p:stCondLst>
                                  <p:childTnLst>
                                    <p:set>
                                      <p:cBhvr>
                                        <p:cTn id="9" dur="1" fill="hold">
                                          <p:stCondLst>
                                            <p:cond delay="0"/>
                                          </p:stCondLst>
                                        </p:cTn>
                                        <p:tgtEl>
                                          <p:spTgt spid="494"/>
                                        </p:tgtEl>
                                        <p:attrNameLst>
                                          <p:attrName>style.visibility</p:attrName>
                                        </p:attrNameLst>
                                      </p:cBhvr>
                                      <p:to>
                                        <p:strVal val="visible"/>
                                      </p:to>
                                    </p:set>
                                    <p:animEffect transition="in" filter="fade">
                                      <p:cBhvr>
                                        <p:cTn id="10" dur="10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2"/>
          <p:cNvSpPr txBox="1"/>
          <p:nvPr/>
        </p:nvSpPr>
        <p:spPr>
          <a:xfrm>
            <a:off x="944094" y="15659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3. Average Distance</a:t>
            </a:r>
            <a:endParaRPr sz="2400" b="1">
              <a:solidFill>
                <a:srgbClr val="666666"/>
              </a:solidFill>
              <a:latin typeface="Cambria"/>
              <a:ea typeface="Cambria"/>
              <a:cs typeface="Cambria"/>
              <a:sym typeface="Cambria"/>
            </a:endParaRPr>
          </a:p>
          <a:p>
            <a:pPr marL="0" lvl="0" indent="0" algn="ctr" rtl="0">
              <a:spcBef>
                <a:spcPts val="0"/>
              </a:spcBef>
              <a:spcAft>
                <a:spcPts val="0"/>
              </a:spcAft>
              <a:buClr>
                <a:schemeClr val="dk1"/>
              </a:buClr>
              <a:buSzPts val="1100"/>
              <a:buFont typeface="Arial"/>
              <a:buNone/>
            </a:pPr>
            <a:r>
              <a:rPr lang="en">
                <a:solidFill>
                  <a:srgbClr val="666666"/>
                </a:solidFill>
                <a:latin typeface="Cambria"/>
                <a:ea typeface="Cambria"/>
                <a:cs typeface="Cambria"/>
                <a:sym typeface="Cambria"/>
              </a:rPr>
              <a:t>(Average Linkage)</a:t>
            </a:r>
            <a:endParaRPr sz="2400" b="1">
              <a:solidFill>
                <a:srgbClr val="666666"/>
              </a:solidFill>
              <a:latin typeface="Cambria"/>
              <a:ea typeface="Cambria"/>
              <a:cs typeface="Cambria"/>
              <a:sym typeface="Cambria"/>
            </a:endParaRPr>
          </a:p>
        </p:txBody>
      </p:sp>
      <p:sp>
        <p:nvSpPr>
          <p:cNvPr id="500" name="Google Shape;500;p62"/>
          <p:cNvSpPr txBox="1"/>
          <p:nvPr/>
        </p:nvSpPr>
        <p:spPr>
          <a:xfrm>
            <a:off x="4402850" y="3300950"/>
            <a:ext cx="47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D</a:t>
            </a:r>
            <a:r>
              <a:rPr lang="en" sz="1000" baseline="-25000">
                <a:latin typeface="Calibri"/>
                <a:ea typeface="Calibri"/>
                <a:cs typeface="Calibri"/>
                <a:sym typeface="Calibri"/>
              </a:rPr>
              <a:t>1</a:t>
            </a:r>
            <a:endParaRPr sz="1000" baseline="-25000">
              <a:latin typeface="Calibri"/>
              <a:ea typeface="Calibri"/>
              <a:cs typeface="Calibri"/>
              <a:sym typeface="Calibri"/>
            </a:endParaRPr>
          </a:p>
        </p:txBody>
      </p:sp>
      <p:sp>
        <p:nvSpPr>
          <p:cNvPr id="501" name="Google Shape;501;p62"/>
          <p:cNvSpPr/>
          <p:nvPr/>
        </p:nvSpPr>
        <p:spPr>
          <a:xfrm>
            <a:off x="2436450" y="292175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2"/>
          <p:cNvSpPr/>
          <p:nvPr/>
        </p:nvSpPr>
        <p:spPr>
          <a:xfrm>
            <a:off x="2621175" y="3148550"/>
            <a:ext cx="152400" cy="1524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2"/>
          <p:cNvSpPr/>
          <p:nvPr/>
        </p:nvSpPr>
        <p:spPr>
          <a:xfrm>
            <a:off x="2849775" y="3300950"/>
            <a:ext cx="152400" cy="152400"/>
          </a:xfrm>
          <a:prstGeom prst="ellipse">
            <a:avLst/>
          </a:prstGeom>
          <a:solidFill>
            <a:srgbClr val="E0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2"/>
          <p:cNvSpPr/>
          <p:nvPr/>
        </p:nvSpPr>
        <p:spPr>
          <a:xfrm>
            <a:off x="5941650" y="292175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2"/>
          <p:cNvSpPr/>
          <p:nvPr/>
        </p:nvSpPr>
        <p:spPr>
          <a:xfrm>
            <a:off x="6126375" y="307235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2"/>
          <p:cNvSpPr/>
          <p:nvPr/>
        </p:nvSpPr>
        <p:spPr>
          <a:xfrm>
            <a:off x="6431175" y="322475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62"/>
          <p:cNvCxnSpPr>
            <a:stCxn id="502" idx="6"/>
            <a:endCxn id="506" idx="3"/>
          </p:cNvCxnSpPr>
          <p:nvPr/>
        </p:nvCxnSpPr>
        <p:spPr>
          <a:xfrm>
            <a:off x="2773575" y="3224750"/>
            <a:ext cx="3679800" cy="130200"/>
          </a:xfrm>
          <a:prstGeom prst="straightConnector1">
            <a:avLst/>
          </a:prstGeom>
          <a:noFill/>
          <a:ln w="9525" cap="flat" cmpd="sng">
            <a:solidFill>
              <a:schemeClr val="dk2"/>
            </a:solidFill>
            <a:prstDash val="solid"/>
            <a:round/>
            <a:headEnd type="none" w="med" len="med"/>
            <a:tailEnd type="none" w="med" len="med"/>
          </a:ln>
        </p:spPr>
      </p:cxnSp>
      <p:cxnSp>
        <p:nvCxnSpPr>
          <p:cNvPr id="508" name="Google Shape;508;p62"/>
          <p:cNvCxnSpPr>
            <a:stCxn id="503" idx="6"/>
            <a:endCxn id="505" idx="2"/>
          </p:cNvCxnSpPr>
          <p:nvPr/>
        </p:nvCxnSpPr>
        <p:spPr>
          <a:xfrm rot="10800000" flipH="1">
            <a:off x="3002175" y="3148550"/>
            <a:ext cx="3124200" cy="228600"/>
          </a:xfrm>
          <a:prstGeom prst="straightConnector1">
            <a:avLst/>
          </a:prstGeom>
          <a:noFill/>
          <a:ln w="9525" cap="flat" cmpd="sng">
            <a:solidFill>
              <a:schemeClr val="dk2"/>
            </a:solidFill>
            <a:prstDash val="solid"/>
            <a:round/>
            <a:headEnd type="none" w="med" len="med"/>
            <a:tailEnd type="none" w="med" len="med"/>
          </a:ln>
        </p:spPr>
      </p:cxnSp>
      <p:sp>
        <p:nvSpPr>
          <p:cNvPr id="509" name="Google Shape;509;p62"/>
          <p:cNvSpPr txBox="1"/>
          <p:nvPr/>
        </p:nvSpPr>
        <p:spPr>
          <a:xfrm>
            <a:off x="4783850" y="2919950"/>
            <a:ext cx="4794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D</a:t>
            </a:r>
            <a:r>
              <a:rPr lang="en" sz="1000" baseline="-25000">
                <a:latin typeface="Calibri"/>
                <a:ea typeface="Calibri"/>
                <a:cs typeface="Calibri"/>
                <a:sym typeface="Calibri"/>
              </a:rPr>
              <a:t>2</a:t>
            </a:r>
            <a:endParaRPr sz="1000" baseline="-25000">
              <a:latin typeface="Calibri"/>
              <a:ea typeface="Calibri"/>
              <a:cs typeface="Calibri"/>
              <a:sym typeface="Calibri"/>
            </a:endParaRPr>
          </a:p>
        </p:txBody>
      </p:sp>
      <p:sp>
        <p:nvSpPr>
          <p:cNvPr id="510" name="Google Shape;510;p62"/>
          <p:cNvSpPr txBox="1"/>
          <p:nvPr/>
        </p:nvSpPr>
        <p:spPr>
          <a:xfrm>
            <a:off x="3958550" y="4128500"/>
            <a:ext cx="1368000" cy="5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a:t>
            </a:r>
            <a:r>
              <a:rPr lang="en">
                <a:solidFill>
                  <a:schemeClr val="dk1"/>
                </a:solidFill>
                <a:latin typeface="Calibri"/>
                <a:ea typeface="Calibri"/>
                <a:cs typeface="Calibri"/>
                <a:sym typeface="Calibri"/>
              </a:rPr>
              <a:t>D</a:t>
            </a:r>
            <a:r>
              <a:rPr lang="en" baseline="-25000">
                <a:solidFill>
                  <a:schemeClr val="dk1"/>
                </a:solidFill>
                <a:latin typeface="Calibri"/>
                <a:ea typeface="Calibri"/>
                <a:cs typeface="Calibri"/>
                <a:sym typeface="Calibri"/>
              </a:rPr>
              <a:t>1</a:t>
            </a:r>
            <a:r>
              <a:rPr lang="en">
                <a:latin typeface="Calibri"/>
                <a:ea typeface="Calibri"/>
                <a:cs typeface="Calibri"/>
                <a:sym typeface="Calibri"/>
              </a:rPr>
              <a:t> + </a:t>
            </a:r>
            <a:r>
              <a:rPr lang="en">
                <a:solidFill>
                  <a:schemeClr val="dk1"/>
                </a:solidFill>
                <a:latin typeface="Calibri"/>
                <a:ea typeface="Calibri"/>
                <a:cs typeface="Calibri"/>
                <a:sym typeface="Calibri"/>
              </a:rPr>
              <a:t>D</a:t>
            </a:r>
            <a:r>
              <a:rPr lang="en" baseline="-25000">
                <a:solidFill>
                  <a:schemeClr val="dk1"/>
                </a:solidFill>
                <a:latin typeface="Calibri"/>
                <a:ea typeface="Calibri"/>
                <a:cs typeface="Calibri"/>
                <a:sym typeface="Calibri"/>
              </a:rPr>
              <a:t>2 </a:t>
            </a:r>
            <a:r>
              <a:rPr lang="en">
                <a:latin typeface="Calibri"/>
                <a:ea typeface="Calibri"/>
                <a:cs typeface="Calibri"/>
                <a:sym typeface="Calibri"/>
              </a:rPr>
              <a:t>)/2</a:t>
            </a:r>
            <a:r>
              <a:rPr lang="en" baseline="-25000">
                <a:latin typeface="Calibri"/>
                <a:ea typeface="Calibri"/>
                <a:cs typeface="Calibri"/>
                <a:sym typeface="Calibri"/>
              </a:rPr>
              <a:t> </a:t>
            </a:r>
            <a:endParaRPr baseline="-250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10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3"/>
          <p:cNvSpPr txBox="1"/>
          <p:nvPr/>
        </p:nvSpPr>
        <p:spPr>
          <a:xfrm>
            <a:off x="944094" y="15659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4. Centroid Distance</a:t>
            </a:r>
            <a:endParaRPr sz="2400">
              <a:solidFill>
                <a:srgbClr val="1155CC"/>
              </a:solidFill>
              <a:latin typeface="Cambria"/>
              <a:ea typeface="Cambria"/>
              <a:cs typeface="Cambria"/>
              <a:sym typeface="Cambria"/>
            </a:endParaRPr>
          </a:p>
        </p:txBody>
      </p:sp>
      <p:sp>
        <p:nvSpPr>
          <p:cNvPr id="516" name="Google Shape;516;p63"/>
          <p:cNvSpPr/>
          <p:nvPr/>
        </p:nvSpPr>
        <p:spPr>
          <a:xfrm>
            <a:off x="2436450" y="292175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3"/>
          <p:cNvSpPr/>
          <p:nvPr/>
        </p:nvSpPr>
        <p:spPr>
          <a:xfrm>
            <a:off x="2621175" y="2996150"/>
            <a:ext cx="152400" cy="1524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3"/>
          <p:cNvSpPr/>
          <p:nvPr/>
        </p:nvSpPr>
        <p:spPr>
          <a:xfrm>
            <a:off x="2849775" y="3300950"/>
            <a:ext cx="152400" cy="152400"/>
          </a:xfrm>
          <a:prstGeom prst="ellipse">
            <a:avLst/>
          </a:prstGeom>
          <a:solidFill>
            <a:srgbClr val="E0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3"/>
          <p:cNvSpPr/>
          <p:nvPr/>
        </p:nvSpPr>
        <p:spPr>
          <a:xfrm>
            <a:off x="5941650" y="2921750"/>
            <a:ext cx="765900" cy="631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3"/>
          <p:cNvSpPr/>
          <p:nvPr/>
        </p:nvSpPr>
        <p:spPr>
          <a:xfrm>
            <a:off x="6126375" y="307235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3"/>
          <p:cNvSpPr/>
          <p:nvPr/>
        </p:nvSpPr>
        <p:spPr>
          <a:xfrm>
            <a:off x="6431175" y="3224750"/>
            <a:ext cx="152400" cy="1524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3"/>
          <p:cNvSpPr/>
          <p:nvPr/>
        </p:nvSpPr>
        <p:spPr>
          <a:xfrm>
            <a:off x="2697375" y="3186625"/>
            <a:ext cx="152400" cy="152400"/>
          </a:xfrm>
          <a:prstGeom prst="ellipse">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3"/>
          <p:cNvSpPr/>
          <p:nvPr/>
        </p:nvSpPr>
        <p:spPr>
          <a:xfrm>
            <a:off x="6278775" y="3148550"/>
            <a:ext cx="152400" cy="152400"/>
          </a:xfrm>
          <a:prstGeom prst="ellipse">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 name="Google Shape;524;p63"/>
          <p:cNvCxnSpPr>
            <a:stCxn id="522" idx="7"/>
            <a:endCxn id="523" idx="3"/>
          </p:cNvCxnSpPr>
          <p:nvPr/>
        </p:nvCxnSpPr>
        <p:spPr>
          <a:xfrm>
            <a:off x="2827457" y="3208943"/>
            <a:ext cx="3473700" cy="69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1000"/>
                                        <p:tgtEl>
                                          <p:spTgt spid="5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fade">
                                      <p:cBhvr>
                                        <p:cTn id="12" dur="1000"/>
                                        <p:tgtEl>
                                          <p:spTgt spid="5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4"/>
                                        </p:tgtEl>
                                        <p:attrNameLst>
                                          <p:attrName>style.visibility</p:attrName>
                                        </p:attrNameLst>
                                      </p:cBhvr>
                                      <p:to>
                                        <p:strVal val="visible"/>
                                      </p:to>
                                    </p:set>
                                    <p:animEffect transition="in" filter="fade">
                                      <p:cBhvr>
                                        <p:cTn id="17" dur="1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64"/>
          <p:cNvPicPr preferRelativeResize="0"/>
          <p:nvPr/>
        </p:nvPicPr>
        <p:blipFill>
          <a:blip r:embed="rId3">
            <a:alphaModFix/>
          </a:blip>
          <a:stretch>
            <a:fillRect/>
          </a:stretch>
        </p:blipFill>
        <p:spPr>
          <a:xfrm>
            <a:off x="638725" y="585425"/>
            <a:ext cx="5296866" cy="3972650"/>
          </a:xfrm>
          <a:prstGeom prst="rect">
            <a:avLst/>
          </a:prstGeom>
          <a:noFill/>
          <a:ln>
            <a:noFill/>
          </a:ln>
        </p:spPr>
      </p:pic>
      <p:sp>
        <p:nvSpPr>
          <p:cNvPr id="530" name="Google Shape;530;p64"/>
          <p:cNvSpPr txBox="1"/>
          <p:nvPr/>
        </p:nvSpPr>
        <p:spPr>
          <a:xfrm>
            <a:off x="1787163" y="4626900"/>
            <a:ext cx="3000000" cy="44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highlight>
                  <a:srgbClr val="FFFFFF"/>
                </a:highlight>
                <a:latin typeface="Lucida Sans"/>
                <a:ea typeface="Lucida Sans"/>
                <a:cs typeface="Lucida Sans"/>
                <a:sym typeface="Lucida Sans"/>
              </a:rPr>
              <a:t>Credit Andrey A. Shabalin</a:t>
            </a:r>
            <a:endParaRPr sz="1000"/>
          </a:p>
        </p:txBody>
      </p:sp>
      <p:sp>
        <p:nvSpPr>
          <p:cNvPr id="531" name="Google Shape;531;p64"/>
          <p:cNvSpPr txBox="1"/>
          <p:nvPr/>
        </p:nvSpPr>
        <p:spPr>
          <a:xfrm>
            <a:off x="5554976" y="2358000"/>
            <a:ext cx="35889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K-Means Clustering</a:t>
            </a:r>
            <a:endParaRPr sz="2400">
              <a:solidFill>
                <a:srgbClr val="1155CC"/>
              </a:solidFill>
              <a:latin typeface="Cambria"/>
              <a:ea typeface="Cambria"/>
              <a:cs typeface="Cambria"/>
              <a:sym typeface="Cambri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5"/>
          <p:cNvSpPr/>
          <p:nvPr/>
        </p:nvSpPr>
        <p:spPr>
          <a:xfrm>
            <a:off x="843551" y="132703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5"/>
          <p:cNvSpPr/>
          <p:nvPr/>
        </p:nvSpPr>
        <p:spPr>
          <a:xfrm>
            <a:off x="1444531" y="1553361"/>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5"/>
          <p:cNvSpPr/>
          <p:nvPr/>
        </p:nvSpPr>
        <p:spPr>
          <a:xfrm>
            <a:off x="1831884" y="175139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5"/>
          <p:cNvSpPr/>
          <p:nvPr/>
        </p:nvSpPr>
        <p:spPr>
          <a:xfrm>
            <a:off x="1890021" y="207400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5"/>
          <p:cNvSpPr/>
          <p:nvPr/>
        </p:nvSpPr>
        <p:spPr>
          <a:xfrm>
            <a:off x="1424923" y="202366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5"/>
          <p:cNvSpPr/>
          <p:nvPr/>
        </p:nvSpPr>
        <p:spPr>
          <a:xfrm>
            <a:off x="2355119" y="2135468"/>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5"/>
          <p:cNvSpPr/>
          <p:nvPr/>
        </p:nvSpPr>
        <p:spPr>
          <a:xfrm>
            <a:off x="2238844"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5"/>
          <p:cNvSpPr/>
          <p:nvPr/>
        </p:nvSpPr>
        <p:spPr>
          <a:xfrm>
            <a:off x="2006295"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5"/>
          <p:cNvSpPr/>
          <p:nvPr/>
        </p:nvSpPr>
        <p:spPr>
          <a:xfrm>
            <a:off x="1890021"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5"/>
          <p:cNvSpPr/>
          <p:nvPr/>
        </p:nvSpPr>
        <p:spPr>
          <a:xfrm>
            <a:off x="2587668"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5"/>
          <p:cNvSpPr/>
          <p:nvPr/>
        </p:nvSpPr>
        <p:spPr>
          <a:xfrm>
            <a:off x="2936491" y="121387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5"/>
          <p:cNvSpPr/>
          <p:nvPr/>
        </p:nvSpPr>
        <p:spPr>
          <a:xfrm>
            <a:off x="2396471" y="145976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5"/>
          <p:cNvSpPr/>
          <p:nvPr/>
        </p:nvSpPr>
        <p:spPr>
          <a:xfrm>
            <a:off x="2820217" y="228891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5"/>
          <p:cNvSpPr/>
          <p:nvPr/>
        </p:nvSpPr>
        <p:spPr>
          <a:xfrm>
            <a:off x="3866687"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5"/>
          <p:cNvSpPr/>
          <p:nvPr/>
        </p:nvSpPr>
        <p:spPr>
          <a:xfrm>
            <a:off x="3866687"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5"/>
          <p:cNvSpPr/>
          <p:nvPr/>
        </p:nvSpPr>
        <p:spPr>
          <a:xfrm>
            <a:off x="3634138"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5"/>
          <p:cNvSpPr/>
          <p:nvPr/>
        </p:nvSpPr>
        <p:spPr>
          <a:xfrm>
            <a:off x="4448059"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5"/>
          <p:cNvSpPr/>
          <p:nvPr/>
        </p:nvSpPr>
        <p:spPr>
          <a:xfrm>
            <a:off x="3634138" y="223233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5"/>
          <p:cNvSpPr/>
          <p:nvPr/>
        </p:nvSpPr>
        <p:spPr>
          <a:xfrm>
            <a:off x="4099236"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5"/>
          <p:cNvSpPr/>
          <p:nvPr/>
        </p:nvSpPr>
        <p:spPr>
          <a:xfrm>
            <a:off x="2820217"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5"/>
          <p:cNvSpPr/>
          <p:nvPr/>
        </p:nvSpPr>
        <p:spPr>
          <a:xfrm>
            <a:off x="959825"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5"/>
          <p:cNvSpPr/>
          <p:nvPr/>
        </p:nvSpPr>
        <p:spPr>
          <a:xfrm>
            <a:off x="1657472"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5"/>
          <p:cNvSpPr/>
          <p:nvPr/>
        </p:nvSpPr>
        <p:spPr>
          <a:xfrm>
            <a:off x="1424923"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5"/>
          <p:cNvSpPr/>
          <p:nvPr/>
        </p:nvSpPr>
        <p:spPr>
          <a:xfrm>
            <a:off x="1890021" y="245865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5"/>
          <p:cNvSpPr/>
          <p:nvPr/>
        </p:nvSpPr>
        <p:spPr>
          <a:xfrm>
            <a:off x="2936491"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5"/>
          <p:cNvSpPr/>
          <p:nvPr/>
        </p:nvSpPr>
        <p:spPr>
          <a:xfrm>
            <a:off x="3982961"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5"/>
          <p:cNvSpPr/>
          <p:nvPr/>
        </p:nvSpPr>
        <p:spPr>
          <a:xfrm>
            <a:off x="2355119"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5"/>
          <p:cNvSpPr/>
          <p:nvPr/>
        </p:nvSpPr>
        <p:spPr>
          <a:xfrm>
            <a:off x="3169040"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5"/>
          <p:cNvSpPr/>
          <p:nvPr/>
        </p:nvSpPr>
        <p:spPr>
          <a:xfrm>
            <a:off x="2936491"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5"/>
          <p:cNvSpPr/>
          <p:nvPr/>
        </p:nvSpPr>
        <p:spPr>
          <a:xfrm>
            <a:off x="3517863"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5"/>
          <p:cNvSpPr/>
          <p:nvPr/>
        </p:nvSpPr>
        <p:spPr>
          <a:xfrm>
            <a:off x="3052766"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5"/>
          <p:cNvSpPr/>
          <p:nvPr/>
        </p:nvSpPr>
        <p:spPr>
          <a:xfrm>
            <a:off x="3634138" y="144019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5"/>
          <p:cNvSpPr/>
          <p:nvPr/>
        </p:nvSpPr>
        <p:spPr>
          <a:xfrm>
            <a:off x="4331785" y="370343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5"/>
          <p:cNvSpPr/>
          <p:nvPr/>
        </p:nvSpPr>
        <p:spPr>
          <a:xfrm>
            <a:off x="3982961"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5"/>
          <p:cNvSpPr/>
          <p:nvPr/>
        </p:nvSpPr>
        <p:spPr>
          <a:xfrm>
            <a:off x="1541197" y="3590273"/>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5"/>
          <p:cNvSpPr/>
          <p:nvPr/>
        </p:nvSpPr>
        <p:spPr>
          <a:xfrm>
            <a:off x="2355119"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5"/>
          <p:cNvSpPr/>
          <p:nvPr/>
        </p:nvSpPr>
        <p:spPr>
          <a:xfrm>
            <a:off x="959825" y="313762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5"/>
          <p:cNvSpPr/>
          <p:nvPr/>
        </p:nvSpPr>
        <p:spPr>
          <a:xfrm>
            <a:off x="4448059"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5"/>
          <p:cNvSpPr/>
          <p:nvPr/>
        </p:nvSpPr>
        <p:spPr>
          <a:xfrm>
            <a:off x="6172825" y="2209425"/>
            <a:ext cx="1748700" cy="951000"/>
          </a:xfrm>
          <a:prstGeom prst="rect">
            <a:avLst/>
          </a:prstGeom>
          <a:solidFill>
            <a:srgbClr val="FFF2C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Define number of Clusters ‘K’</a:t>
            </a:r>
            <a:endParaRPr>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6"/>
          <p:cNvSpPr/>
          <p:nvPr/>
        </p:nvSpPr>
        <p:spPr>
          <a:xfrm>
            <a:off x="843551" y="132703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6"/>
          <p:cNvSpPr/>
          <p:nvPr/>
        </p:nvSpPr>
        <p:spPr>
          <a:xfrm>
            <a:off x="1444531" y="1553361"/>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6"/>
          <p:cNvSpPr/>
          <p:nvPr/>
        </p:nvSpPr>
        <p:spPr>
          <a:xfrm>
            <a:off x="1831884" y="175139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6"/>
          <p:cNvSpPr/>
          <p:nvPr/>
        </p:nvSpPr>
        <p:spPr>
          <a:xfrm>
            <a:off x="1890021" y="207400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6"/>
          <p:cNvSpPr/>
          <p:nvPr/>
        </p:nvSpPr>
        <p:spPr>
          <a:xfrm>
            <a:off x="1424923" y="202366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6"/>
          <p:cNvSpPr/>
          <p:nvPr/>
        </p:nvSpPr>
        <p:spPr>
          <a:xfrm>
            <a:off x="2355119" y="2135468"/>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6"/>
          <p:cNvSpPr/>
          <p:nvPr/>
        </p:nvSpPr>
        <p:spPr>
          <a:xfrm>
            <a:off x="2238844"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6"/>
          <p:cNvSpPr/>
          <p:nvPr/>
        </p:nvSpPr>
        <p:spPr>
          <a:xfrm>
            <a:off x="2006295"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6"/>
          <p:cNvSpPr/>
          <p:nvPr/>
        </p:nvSpPr>
        <p:spPr>
          <a:xfrm>
            <a:off x="1890021"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6"/>
          <p:cNvSpPr/>
          <p:nvPr/>
        </p:nvSpPr>
        <p:spPr>
          <a:xfrm>
            <a:off x="2587668"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6"/>
          <p:cNvSpPr/>
          <p:nvPr/>
        </p:nvSpPr>
        <p:spPr>
          <a:xfrm>
            <a:off x="2936491" y="121387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6"/>
          <p:cNvSpPr/>
          <p:nvPr/>
        </p:nvSpPr>
        <p:spPr>
          <a:xfrm>
            <a:off x="2396471" y="145976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6"/>
          <p:cNvSpPr/>
          <p:nvPr/>
        </p:nvSpPr>
        <p:spPr>
          <a:xfrm>
            <a:off x="2820217" y="228891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6"/>
          <p:cNvSpPr/>
          <p:nvPr/>
        </p:nvSpPr>
        <p:spPr>
          <a:xfrm>
            <a:off x="3866687"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6"/>
          <p:cNvSpPr/>
          <p:nvPr/>
        </p:nvSpPr>
        <p:spPr>
          <a:xfrm>
            <a:off x="3866687"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6"/>
          <p:cNvSpPr/>
          <p:nvPr/>
        </p:nvSpPr>
        <p:spPr>
          <a:xfrm>
            <a:off x="3634138"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6"/>
          <p:cNvSpPr/>
          <p:nvPr/>
        </p:nvSpPr>
        <p:spPr>
          <a:xfrm>
            <a:off x="4448059"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6"/>
          <p:cNvSpPr/>
          <p:nvPr/>
        </p:nvSpPr>
        <p:spPr>
          <a:xfrm>
            <a:off x="3634138" y="223233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6"/>
          <p:cNvSpPr/>
          <p:nvPr/>
        </p:nvSpPr>
        <p:spPr>
          <a:xfrm>
            <a:off x="4099236"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6"/>
          <p:cNvSpPr/>
          <p:nvPr/>
        </p:nvSpPr>
        <p:spPr>
          <a:xfrm>
            <a:off x="2820217"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6"/>
          <p:cNvSpPr/>
          <p:nvPr/>
        </p:nvSpPr>
        <p:spPr>
          <a:xfrm>
            <a:off x="959825"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6"/>
          <p:cNvSpPr/>
          <p:nvPr/>
        </p:nvSpPr>
        <p:spPr>
          <a:xfrm>
            <a:off x="1657472"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6"/>
          <p:cNvSpPr/>
          <p:nvPr/>
        </p:nvSpPr>
        <p:spPr>
          <a:xfrm>
            <a:off x="1424923"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6"/>
          <p:cNvSpPr/>
          <p:nvPr/>
        </p:nvSpPr>
        <p:spPr>
          <a:xfrm>
            <a:off x="1890021" y="245865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6"/>
          <p:cNvSpPr/>
          <p:nvPr/>
        </p:nvSpPr>
        <p:spPr>
          <a:xfrm>
            <a:off x="2936491"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6"/>
          <p:cNvSpPr/>
          <p:nvPr/>
        </p:nvSpPr>
        <p:spPr>
          <a:xfrm>
            <a:off x="3982961"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6"/>
          <p:cNvSpPr/>
          <p:nvPr/>
        </p:nvSpPr>
        <p:spPr>
          <a:xfrm>
            <a:off x="2355119"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6"/>
          <p:cNvSpPr/>
          <p:nvPr/>
        </p:nvSpPr>
        <p:spPr>
          <a:xfrm>
            <a:off x="3169040"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6"/>
          <p:cNvSpPr/>
          <p:nvPr/>
        </p:nvSpPr>
        <p:spPr>
          <a:xfrm>
            <a:off x="2936491"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6"/>
          <p:cNvSpPr/>
          <p:nvPr/>
        </p:nvSpPr>
        <p:spPr>
          <a:xfrm>
            <a:off x="3517863"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6"/>
          <p:cNvSpPr/>
          <p:nvPr/>
        </p:nvSpPr>
        <p:spPr>
          <a:xfrm>
            <a:off x="3052766"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6"/>
          <p:cNvSpPr/>
          <p:nvPr/>
        </p:nvSpPr>
        <p:spPr>
          <a:xfrm>
            <a:off x="3634138" y="144019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6"/>
          <p:cNvSpPr/>
          <p:nvPr/>
        </p:nvSpPr>
        <p:spPr>
          <a:xfrm>
            <a:off x="4331785" y="370343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6"/>
          <p:cNvSpPr/>
          <p:nvPr/>
        </p:nvSpPr>
        <p:spPr>
          <a:xfrm>
            <a:off x="3982961"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6"/>
          <p:cNvSpPr/>
          <p:nvPr/>
        </p:nvSpPr>
        <p:spPr>
          <a:xfrm>
            <a:off x="1541197" y="3590273"/>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6"/>
          <p:cNvSpPr/>
          <p:nvPr/>
        </p:nvSpPr>
        <p:spPr>
          <a:xfrm>
            <a:off x="2355119"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6"/>
          <p:cNvSpPr/>
          <p:nvPr/>
        </p:nvSpPr>
        <p:spPr>
          <a:xfrm>
            <a:off x="959825" y="313762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6"/>
          <p:cNvSpPr/>
          <p:nvPr/>
        </p:nvSpPr>
        <p:spPr>
          <a:xfrm>
            <a:off x="4448059"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6"/>
          <p:cNvSpPr/>
          <p:nvPr/>
        </p:nvSpPr>
        <p:spPr>
          <a:xfrm>
            <a:off x="6172825" y="2209425"/>
            <a:ext cx="1748700" cy="9510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What will be center point for each Cluster </a:t>
            </a:r>
            <a:r>
              <a:rPr lang="en" i="1">
                <a:latin typeface="Cambria"/>
                <a:ea typeface="Cambria"/>
                <a:cs typeface="Cambria"/>
                <a:sym typeface="Cambria"/>
              </a:rPr>
              <a:t>i.e </a:t>
            </a:r>
            <a:r>
              <a:rPr lang="en">
                <a:latin typeface="Cambria"/>
                <a:ea typeface="Cambria"/>
                <a:cs typeface="Cambria"/>
                <a:sym typeface="Cambria"/>
              </a:rPr>
              <a:t>Centroid?</a:t>
            </a:r>
            <a:endParaRPr>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7"/>
                                        </p:tgtEl>
                                        <p:attrNameLst>
                                          <p:attrName>style.visibility</p:attrName>
                                        </p:attrNameLst>
                                      </p:cBhvr>
                                      <p:to>
                                        <p:strVal val="visible"/>
                                      </p:to>
                                    </p:set>
                                    <p:animEffect transition="in" filter="fade">
                                      <p:cBhvr>
                                        <p:cTn id="7" dur="1000"/>
                                        <p:tgtEl>
                                          <p:spTgt spid="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7"/>
          <p:cNvSpPr/>
          <p:nvPr/>
        </p:nvSpPr>
        <p:spPr>
          <a:xfrm>
            <a:off x="843551" y="132703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7"/>
          <p:cNvSpPr/>
          <p:nvPr/>
        </p:nvSpPr>
        <p:spPr>
          <a:xfrm>
            <a:off x="1444531" y="1553361"/>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7"/>
          <p:cNvSpPr/>
          <p:nvPr/>
        </p:nvSpPr>
        <p:spPr>
          <a:xfrm>
            <a:off x="1831884" y="175139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7"/>
          <p:cNvSpPr/>
          <p:nvPr/>
        </p:nvSpPr>
        <p:spPr>
          <a:xfrm>
            <a:off x="1890021" y="207400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7"/>
          <p:cNvSpPr/>
          <p:nvPr/>
        </p:nvSpPr>
        <p:spPr>
          <a:xfrm>
            <a:off x="1424923" y="202366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7"/>
          <p:cNvSpPr/>
          <p:nvPr/>
        </p:nvSpPr>
        <p:spPr>
          <a:xfrm>
            <a:off x="2355119" y="2135468"/>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7"/>
          <p:cNvSpPr/>
          <p:nvPr/>
        </p:nvSpPr>
        <p:spPr>
          <a:xfrm>
            <a:off x="2238844"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7"/>
          <p:cNvSpPr/>
          <p:nvPr/>
        </p:nvSpPr>
        <p:spPr>
          <a:xfrm>
            <a:off x="2006295"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7"/>
          <p:cNvSpPr/>
          <p:nvPr/>
        </p:nvSpPr>
        <p:spPr>
          <a:xfrm>
            <a:off x="1890021"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7"/>
          <p:cNvSpPr/>
          <p:nvPr/>
        </p:nvSpPr>
        <p:spPr>
          <a:xfrm>
            <a:off x="2587668"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7"/>
          <p:cNvSpPr/>
          <p:nvPr/>
        </p:nvSpPr>
        <p:spPr>
          <a:xfrm>
            <a:off x="2936491" y="121387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7"/>
          <p:cNvSpPr/>
          <p:nvPr/>
        </p:nvSpPr>
        <p:spPr>
          <a:xfrm>
            <a:off x="2396471" y="145976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7"/>
          <p:cNvSpPr/>
          <p:nvPr/>
        </p:nvSpPr>
        <p:spPr>
          <a:xfrm>
            <a:off x="2820217" y="228891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7"/>
          <p:cNvSpPr/>
          <p:nvPr/>
        </p:nvSpPr>
        <p:spPr>
          <a:xfrm>
            <a:off x="3866687"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7"/>
          <p:cNvSpPr/>
          <p:nvPr/>
        </p:nvSpPr>
        <p:spPr>
          <a:xfrm>
            <a:off x="3866687"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7"/>
          <p:cNvSpPr/>
          <p:nvPr/>
        </p:nvSpPr>
        <p:spPr>
          <a:xfrm>
            <a:off x="3634138"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7"/>
          <p:cNvSpPr/>
          <p:nvPr/>
        </p:nvSpPr>
        <p:spPr>
          <a:xfrm>
            <a:off x="4448059"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7"/>
          <p:cNvSpPr/>
          <p:nvPr/>
        </p:nvSpPr>
        <p:spPr>
          <a:xfrm>
            <a:off x="3634138" y="223233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7"/>
          <p:cNvSpPr/>
          <p:nvPr/>
        </p:nvSpPr>
        <p:spPr>
          <a:xfrm>
            <a:off x="4099236"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7"/>
          <p:cNvSpPr/>
          <p:nvPr/>
        </p:nvSpPr>
        <p:spPr>
          <a:xfrm>
            <a:off x="2820217"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7"/>
          <p:cNvSpPr/>
          <p:nvPr/>
        </p:nvSpPr>
        <p:spPr>
          <a:xfrm>
            <a:off x="959825"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7"/>
          <p:cNvSpPr/>
          <p:nvPr/>
        </p:nvSpPr>
        <p:spPr>
          <a:xfrm>
            <a:off x="1657472"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7"/>
          <p:cNvSpPr/>
          <p:nvPr/>
        </p:nvSpPr>
        <p:spPr>
          <a:xfrm>
            <a:off x="1424923"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7"/>
          <p:cNvSpPr/>
          <p:nvPr/>
        </p:nvSpPr>
        <p:spPr>
          <a:xfrm>
            <a:off x="1890021" y="245865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7"/>
          <p:cNvSpPr/>
          <p:nvPr/>
        </p:nvSpPr>
        <p:spPr>
          <a:xfrm>
            <a:off x="2936491"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7"/>
          <p:cNvSpPr/>
          <p:nvPr/>
        </p:nvSpPr>
        <p:spPr>
          <a:xfrm>
            <a:off x="3982961"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7"/>
          <p:cNvSpPr/>
          <p:nvPr/>
        </p:nvSpPr>
        <p:spPr>
          <a:xfrm>
            <a:off x="2355119"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7"/>
          <p:cNvSpPr/>
          <p:nvPr/>
        </p:nvSpPr>
        <p:spPr>
          <a:xfrm>
            <a:off x="3169040"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7"/>
          <p:cNvSpPr/>
          <p:nvPr/>
        </p:nvSpPr>
        <p:spPr>
          <a:xfrm>
            <a:off x="2936491"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7"/>
          <p:cNvSpPr/>
          <p:nvPr/>
        </p:nvSpPr>
        <p:spPr>
          <a:xfrm>
            <a:off x="3517863"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7"/>
          <p:cNvSpPr/>
          <p:nvPr/>
        </p:nvSpPr>
        <p:spPr>
          <a:xfrm>
            <a:off x="3052766"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7"/>
          <p:cNvSpPr/>
          <p:nvPr/>
        </p:nvSpPr>
        <p:spPr>
          <a:xfrm>
            <a:off x="3634138" y="144019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7"/>
          <p:cNvSpPr/>
          <p:nvPr/>
        </p:nvSpPr>
        <p:spPr>
          <a:xfrm>
            <a:off x="4331785" y="370343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7"/>
          <p:cNvSpPr/>
          <p:nvPr/>
        </p:nvSpPr>
        <p:spPr>
          <a:xfrm>
            <a:off x="3982961"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7"/>
          <p:cNvSpPr/>
          <p:nvPr/>
        </p:nvSpPr>
        <p:spPr>
          <a:xfrm>
            <a:off x="1541197" y="3590273"/>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7"/>
          <p:cNvSpPr/>
          <p:nvPr/>
        </p:nvSpPr>
        <p:spPr>
          <a:xfrm>
            <a:off x="2355119"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7"/>
          <p:cNvSpPr/>
          <p:nvPr/>
        </p:nvSpPr>
        <p:spPr>
          <a:xfrm>
            <a:off x="959825" y="313762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7"/>
          <p:cNvSpPr/>
          <p:nvPr/>
        </p:nvSpPr>
        <p:spPr>
          <a:xfrm>
            <a:off x="4448059"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7"/>
          <p:cNvSpPr/>
          <p:nvPr/>
        </p:nvSpPr>
        <p:spPr>
          <a:xfrm>
            <a:off x="6172825" y="2209425"/>
            <a:ext cx="1748700" cy="951000"/>
          </a:xfrm>
          <a:prstGeom prst="rect">
            <a:avLst/>
          </a:prstGeom>
          <a:solidFill>
            <a:srgbClr val="B6D7A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Randomly choose K data points</a:t>
            </a:r>
            <a:endParaRPr>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6"/>
          <p:cNvSpPr txBox="1"/>
          <p:nvPr/>
        </p:nvSpPr>
        <p:spPr>
          <a:xfrm>
            <a:off x="1069669" y="23580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1155CC"/>
                </a:solidFill>
                <a:latin typeface="Cambria"/>
                <a:ea typeface="Cambria"/>
                <a:cs typeface="Cambria"/>
                <a:sym typeface="Cambria"/>
              </a:rPr>
              <a:t>How do we make sense of Unlabeled Data</a:t>
            </a:r>
            <a:endParaRPr sz="2400">
              <a:solidFill>
                <a:srgbClr val="1155CC"/>
              </a:solidFill>
              <a:latin typeface="Cambria"/>
              <a:ea typeface="Cambria"/>
              <a:cs typeface="Cambria"/>
              <a:sym typeface="Cambri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8"/>
          <p:cNvSpPr/>
          <p:nvPr/>
        </p:nvSpPr>
        <p:spPr>
          <a:xfrm>
            <a:off x="843551" y="132703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8"/>
          <p:cNvSpPr/>
          <p:nvPr/>
        </p:nvSpPr>
        <p:spPr>
          <a:xfrm>
            <a:off x="1444531" y="1553361"/>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8"/>
          <p:cNvSpPr/>
          <p:nvPr/>
        </p:nvSpPr>
        <p:spPr>
          <a:xfrm>
            <a:off x="1831884" y="1751394"/>
            <a:ext cx="232500" cy="2262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8"/>
          <p:cNvSpPr/>
          <p:nvPr/>
        </p:nvSpPr>
        <p:spPr>
          <a:xfrm>
            <a:off x="1890021" y="207400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8"/>
          <p:cNvSpPr/>
          <p:nvPr/>
        </p:nvSpPr>
        <p:spPr>
          <a:xfrm>
            <a:off x="1424923" y="202366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8"/>
          <p:cNvSpPr/>
          <p:nvPr/>
        </p:nvSpPr>
        <p:spPr>
          <a:xfrm>
            <a:off x="2355119" y="2135468"/>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8"/>
          <p:cNvSpPr/>
          <p:nvPr/>
        </p:nvSpPr>
        <p:spPr>
          <a:xfrm>
            <a:off x="2238844"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8"/>
          <p:cNvSpPr/>
          <p:nvPr/>
        </p:nvSpPr>
        <p:spPr>
          <a:xfrm>
            <a:off x="2006295"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8"/>
          <p:cNvSpPr/>
          <p:nvPr/>
        </p:nvSpPr>
        <p:spPr>
          <a:xfrm>
            <a:off x="1890021"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8"/>
          <p:cNvSpPr/>
          <p:nvPr/>
        </p:nvSpPr>
        <p:spPr>
          <a:xfrm>
            <a:off x="2587668" y="3363950"/>
            <a:ext cx="232500" cy="226200"/>
          </a:xfrm>
          <a:prstGeom prst="ellipse">
            <a:avLst/>
          </a:prstGeom>
          <a:solidFill>
            <a:srgbClr val="CC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8"/>
          <p:cNvSpPr/>
          <p:nvPr/>
        </p:nvSpPr>
        <p:spPr>
          <a:xfrm>
            <a:off x="2936491" y="121387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8"/>
          <p:cNvSpPr/>
          <p:nvPr/>
        </p:nvSpPr>
        <p:spPr>
          <a:xfrm>
            <a:off x="2396471" y="145976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8"/>
          <p:cNvSpPr/>
          <p:nvPr/>
        </p:nvSpPr>
        <p:spPr>
          <a:xfrm>
            <a:off x="2820217" y="228891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8"/>
          <p:cNvSpPr/>
          <p:nvPr/>
        </p:nvSpPr>
        <p:spPr>
          <a:xfrm>
            <a:off x="3866687"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8"/>
          <p:cNvSpPr/>
          <p:nvPr/>
        </p:nvSpPr>
        <p:spPr>
          <a:xfrm>
            <a:off x="3866687"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8"/>
          <p:cNvSpPr/>
          <p:nvPr/>
        </p:nvSpPr>
        <p:spPr>
          <a:xfrm>
            <a:off x="3634138"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8"/>
          <p:cNvSpPr/>
          <p:nvPr/>
        </p:nvSpPr>
        <p:spPr>
          <a:xfrm>
            <a:off x="4448059"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8"/>
          <p:cNvSpPr/>
          <p:nvPr/>
        </p:nvSpPr>
        <p:spPr>
          <a:xfrm>
            <a:off x="3634138" y="2232332"/>
            <a:ext cx="232500" cy="2262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8"/>
          <p:cNvSpPr/>
          <p:nvPr/>
        </p:nvSpPr>
        <p:spPr>
          <a:xfrm>
            <a:off x="4099236"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8"/>
          <p:cNvSpPr/>
          <p:nvPr/>
        </p:nvSpPr>
        <p:spPr>
          <a:xfrm>
            <a:off x="2820217"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8"/>
          <p:cNvSpPr/>
          <p:nvPr/>
        </p:nvSpPr>
        <p:spPr>
          <a:xfrm>
            <a:off x="959825"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8"/>
          <p:cNvSpPr/>
          <p:nvPr/>
        </p:nvSpPr>
        <p:spPr>
          <a:xfrm>
            <a:off x="1657472"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8"/>
          <p:cNvSpPr/>
          <p:nvPr/>
        </p:nvSpPr>
        <p:spPr>
          <a:xfrm>
            <a:off x="1424923"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8"/>
          <p:cNvSpPr/>
          <p:nvPr/>
        </p:nvSpPr>
        <p:spPr>
          <a:xfrm>
            <a:off x="1890021" y="245865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8"/>
          <p:cNvSpPr/>
          <p:nvPr/>
        </p:nvSpPr>
        <p:spPr>
          <a:xfrm>
            <a:off x="2936491"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8"/>
          <p:cNvSpPr/>
          <p:nvPr/>
        </p:nvSpPr>
        <p:spPr>
          <a:xfrm>
            <a:off x="3982961"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8"/>
          <p:cNvSpPr/>
          <p:nvPr/>
        </p:nvSpPr>
        <p:spPr>
          <a:xfrm>
            <a:off x="2355119"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8"/>
          <p:cNvSpPr/>
          <p:nvPr/>
        </p:nvSpPr>
        <p:spPr>
          <a:xfrm>
            <a:off x="3169040"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8"/>
          <p:cNvSpPr/>
          <p:nvPr/>
        </p:nvSpPr>
        <p:spPr>
          <a:xfrm>
            <a:off x="2936491"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8"/>
          <p:cNvSpPr/>
          <p:nvPr/>
        </p:nvSpPr>
        <p:spPr>
          <a:xfrm>
            <a:off x="3517863"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8"/>
          <p:cNvSpPr/>
          <p:nvPr/>
        </p:nvSpPr>
        <p:spPr>
          <a:xfrm>
            <a:off x="3052766"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8"/>
          <p:cNvSpPr/>
          <p:nvPr/>
        </p:nvSpPr>
        <p:spPr>
          <a:xfrm>
            <a:off x="3634138" y="144019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8"/>
          <p:cNvSpPr/>
          <p:nvPr/>
        </p:nvSpPr>
        <p:spPr>
          <a:xfrm>
            <a:off x="4331785" y="370343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8"/>
          <p:cNvSpPr/>
          <p:nvPr/>
        </p:nvSpPr>
        <p:spPr>
          <a:xfrm>
            <a:off x="3982961"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8"/>
          <p:cNvSpPr/>
          <p:nvPr/>
        </p:nvSpPr>
        <p:spPr>
          <a:xfrm>
            <a:off x="1541197" y="3590273"/>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8"/>
          <p:cNvSpPr/>
          <p:nvPr/>
        </p:nvSpPr>
        <p:spPr>
          <a:xfrm>
            <a:off x="2355119"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8"/>
          <p:cNvSpPr/>
          <p:nvPr/>
        </p:nvSpPr>
        <p:spPr>
          <a:xfrm>
            <a:off x="959825" y="313762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8"/>
          <p:cNvSpPr/>
          <p:nvPr/>
        </p:nvSpPr>
        <p:spPr>
          <a:xfrm>
            <a:off x="4448059"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8"/>
          <p:cNvSpPr/>
          <p:nvPr/>
        </p:nvSpPr>
        <p:spPr>
          <a:xfrm>
            <a:off x="6172825" y="2209425"/>
            <a:ext cx="1748700" cy="951000"/>
          </a:xfrm>
          <a:prstGeom prst="rect">
            <a:avLst/>
          </a:prstGeom>
          <a:solidFill>
            <a:srgbClr val="D9D2E9"/>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Randomly choose K data points</a:t>
            </a:r>
            <a:endParaRPr>
              <a:latin typeface="Cambria"/>
              <a:ea typeface="Cambria"/>
              <a:cs typeface="Cambria"/>
              <a:sym typeface="Cambri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9"/>
          <p:cNvSpPr/>
          <p:nvPr/>
        </p:nvSpPr>
        <p:spPr>
          <a:xfrm>
            <a:off x="843551" y="132703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9"/>
          <p:cNvSpPr/>
          <p:nvPr/>
        </p:nvSpPr>
        <p:spPr>
          <a:xfrm>
            <a:off x="1444531" y="1553361"/>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9"/>
          <p:cNvSpPr/>
          <p:nvPr/>
        </p:nvSpPr>
        <p:spPr>
          <a:xfrm>
            <a:off x="1831884" y="1751394"/>
            <a:ext cx="232500" cy="226200"/>
          </a:xfrm>
          <a:prstGeom prst="ellipse">
            <a:avLst/>
          </a:prstGeom>
          <a:solidFill>
            <a:srgbClr val="E6913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9"/>
          <p:cNvSpPr/>
          <p:nvPr/>
        </p:nvSpPr>
        <p:spPr>
          <a:xfrm>
            <a:off x="1890021" y="207400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9"/>
          <p:cNvSpPr/>
          <p:nvPr/>
        </p:nvSpPr>
        <p:spPr>
          <a:xfrm>
            <a:off x="1424923" y="202366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9"/>
          <p:cNvSpPr/>
          <p:nvPr/>
        </p:nvSpPr>
        <p:spPr>
          <a:xfrm>
            <a:off x="2355119" y="2135468"/>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9"/>
          <p:cNvSpPr/>
          <p:nvPr/>
        </p:nvSpPr>
        <p:spPr>
          <a:xfrm>
            <a:off x="2238844"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9"/>
          <p:cNvSpPr/>
          <p:nvPr/>
        </p:nvSpPr>
        <p:spPr>
          <a:xfrm>
            <a:off x="2006295"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9"/>
          <p:cNvSpPr/>
          <p:nvPr/>
        </p:nvSpPr>
        <p:spPr>
          <a:xfrm>
            <a:off x="1890021"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9"/>
          <p:cNvSpPr/>
          <p:nvPr/>
        </p:nvSpPr>
        <p:spPr>
          <a:xfrm>
            <a:off x="2587668" y="3363950"/>
            <a:ext cx="232500" cy="2262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9"/>
          <p:cNvSpPr/>
          <p:nvPr/>
        </p:nvSpPr>
        <p:spPr>
          <a:xfrm>
            <a:off x="2936491" y="121387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9"/>
          <p:cNvSpPr/>
          <p:nvPr/>
        </p:nvSpPr>
        <p:spPr>
          <a:xfrm>
            <a:off x="2396471" y="145976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9"/>
          <p:cNvSpPr/>
          <p:nvPr/>
        </p:nvSpPr>
        <p:spPr>
          <a:xfrm>
            <a:off x="2820217" y="228891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9"/>
          <p:cNvSpPr/>
          <p:nvPr/>
        </p:nvSpPr>
        <p:spPr>
          <a:xfrm>
            <a:off x="3866687"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9"/>
          <p:cNvSpPr/>
          <p:nvPr/>
        </p:nvSpPr>
        <p:spPr>
          <a:xfrm>
            <a:off x="3866687"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9"/>
          <p:cNvSpPr/>
          <p:nvPr/>
        </p:nvSpPr>
        <p:spPr>
          <a:xfrm>
            <a:off x="3634138"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9"/>
          <p:cNvSpPr/>
          <p:nvPr/>
        </p:nvSpPr>
        <p:spPr>
          <a:xfrm>
            <a:off x="4448059"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9"/>
          <p:cNvSpPr/>
          <p:nvPr/>
        </p:nvSpPr>
        <p:spPr>
          <a:xfrm>
            <a:off x="3634138" y="2232332"/>
            <a:ext cx="232500" cy="2262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9"/>
          <p:cNvSpPr/>
          <p:nvPr/>
        </p:nvSpPr>
        <p:spPr>
          <a:xfrm>
            <a:off x="4099236"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9"/>
          <p:cNvSpPr/>
          <p:nvPr/>
        </p:nvSpPr>
        <p:spPr>
          <a:xfrm>
            <a:off x="2820217"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9"/>
          <p:cNvSpPr/>
          <p:nvPr/>
        </p:nvSpPr>
        <p:spPr>
          <a:xfrm>
            <a:off x="959825"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9"/>
          <p:cNvSpPr/>
          <p:nvPr/>
        </p:nvSpPr>
        <p:spPr>
          <a:xfrm>
            <a:off x="1657472"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9"/>
          <p:cNvSpPr/>
          <p:nvPr/>
        </p:nvSpPr>
        <p:spPr>
          <a:xfrm>
            <a:off x="1424923"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9"/>
          <p:cNvSpPr/>
          <p:nvPr/>
        </p:nvSpPr>
        <p:spPr>
          <a:xfrm>
            <a:off x="1890021" y="245865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9"/>
          <p:cNvSpPr/>
          <p:nvPr/>
        </p:nvSpPr>
        <p:spPr>
          <a:xfrm>
            <a:off x="2936491"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9"/>
          <p:cNvSpPr/>
          <p:nvPr/>
        </p:nvSpPr>
        <p:spPr>
          <a:xfrm>
            <a:off x="3982961"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9"/>
          <p:cNvSpPr/>
          <p:nvPr/>
        </p:nvSpPr>
        <p:spPr>
          <a:xfrm>
            <a:off x="2355119"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9"/>
          <p:cNvSpPr/>
          <p:nvPr/>
        </p:nvSpPr>
        <p:spPr>
          <a:xfrm>
            <a:off x="3169040"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9"/>
          <p:cNvSpPr/>
          <p:nvPr/>
        </p:nvSpPr>
        <p:spPr>
          <a:xfrm>
            <a:off x="2936491"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9"/>
          <p:cNvSpPr/>
          <p:nvPr/>
        </p:nvSpPr>
        <p:spPr>
          <a:xfrm>
            <a:off x="3517863"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9"/>
          <p:cNvSpPr/>
          <p:nvPr/>
        </p:nvSpPr>
        <p:spPr>
          <a:xfrm>
            <a:off x="3052766"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9"/>
          <p:cNvSpPr/>
          <p:nvPr/>
        </p:nvSpPr>
        <p:spPr>
          <a:xfrm>
            <a:off x="3634138" y="144019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9"/>
          <p:cNvSpPr/>
          <p:nvPr/>
        </p:nvSpPr>
        <p:spPr>
          <a:xfrm>
            <a:off x="4331785" y="370343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9"/>
          <p:cNvSpPr/>
          <p:nvPr/>
        </p:nvSpPr>
        <p:spPr>
          <a:xfrm>
            <a:off x="3982961"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9"/>
          <p:cNvSpPr/>
          <p:nvPr/>
        </p:nvSpPr>
        <p:spPr>
          <a:xfrm>
            <a:off x="1541197" y="3590273"/>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9"/>
          <p:cNvSpPr/>
          <p:nvPr/>
        </p:nvSpPr>
        <p:spPr>
          <a:xfrm>
            <a:off x="2355119"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9"/>
          <p:cNvSpPr/>
          <p:nvPr/>
        </p:nvSpPr>
        <p:spPr>
          <a:xfrm>
            <a:off x="959825" y="313762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9"/>
          <p:cNvSpPr/>
          <p:nvPr/>
        </p:nvSpPr>
        <p:spPr>
          <a:xfrm>
            <a:off x="4448059"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9"/>
          <p:cNvSpPr/>
          <p:nvPr/>
        </p:nvSpPr>
        <p:spPr>
          <a:xfrm>
            <a:off x="6172825" y="2209425"/>
            <a:ext cx="1748700" cy="951000"/>
          </a:xfrm>
          <a:prstGeom prst="rect">
            <a:avLst/>
          </a:prstGeom>
          <a:solidFill>
            <a:srgbClr val="FFF2C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Assign each Data point to a Cluster</a:t>
            </a:r>
            <a:endParaRPr>
              <a:latin typeface="Cambria"/>
              <a:ea typeface="Cambria"/>
              <a:cs typeface="Cambria"/>
              <a:sym typeface="Cambria"/>
            </a:endParaRPr>
          </a:p>
        </p:txBody>
      </p:sp>
      <p:cxnSp>
        <p:nvCxnSpPr>
          <p:cNvPr id="747" name="Google Shape;747;p69"/>
          <p:cNvCxnSpPr>
            <a:stCxn id="710" idx="7"/>
            <a:endCxn id="719" idx="3"/>
          </p:cNvCxnSpPr>
          <p:nvPr/>
        </p:nvCxnSpPr>
        <p:spPr>
          <a:xfrm rot="10800000" flipH="1">
            <a:off x="2030335" y="1652820"/>
            <a:ext cx="400200" cy="131700"/>
          </a:xfrm>
          <a:prstGeom prst="straightConnector1">
            <a:avLst/>
          </a:prstGeom>
          <a:noFill/>
          <a:ln w="9525" cap="flat" cmpd="sng">
            <a:solidFill>
              <a:schemeClr val="dk2"/>
            </a:solidFill>
            <a:prstDash val="solid"/>
            <a:round/>
            <a:headEnd type="none" w="med" len="med"/>
            <a:tailEnd type="none" w="med" len="med"/>
          </a:ln>
        </p:spPr>
      </p:cxnSp>
      <p:cxnSp>
        <p:nvCxnSpPr>
          <p:cNvPr id="748" name="Google Shape;748;p69"/>
          <p:cNvCxnSpPr>
            <a:stCxn id="719" idx="5"/>
            <a:endCxn id="725" idx="1"/>
          </p:cNvCxnSpPr>
          <p:nvPr/>
        </p:nvCxnSpPr>
        <p:spPr>
          <a:xfrm>
            <a:off x="2594922" y="1652838"/>
            <a:ext cx="1073400" cy="612600"/>
          </a:xfrm>
          <a:prstGeom prst="straightConnector1">
            <a:avLst/>
          </a:prstGeom>
          <a:noFill/>
          <a:ln w="9525" cap="flat" cmpd="sng">
            <a:solidFill>
              <a:schemeClr val="dk2"/>
            </a:solidFill>
            <a:prstDash val="solid"/>
            <a:round/>
            <a:headEnd type="none" w="med" len="med"/>
            <a:tailEnd type="none" w="med" len="med"/>
          </a:ln>
        </p:spPr>
      </p:cxnSp>
      <p:cxnSp>
        <p:nvCxnSpPr>
          <p:cNvPr id="749" name="Google Shape;749;p69"/>
          <p:cNvCxnSpPr>
            <a:stCxn id="719" idx="4"/>
            <a:endCxn id="717" idx="0"/>
          </p:cNvCxnSpPr>
          <p:nvPr/>
        </p:nvCxnSpPr>
        <p:spPr>
          <a:xfrm>
            <a:off x="2512721" y="1685965"/>
            <a:ext cx="191100" cy="1677900"/>
          </a:xfrm>
          <a:prstGeom prst="straightConnector1">
            <a:avLst/>
          </a:prstGeom>
          <a:noFill/>
          <a:ln w="9525" cap="flat" cmpd="sng">
            <a:solidFill>
              <a:schemeClr val="dk2"/>
            </a:solidFill>
            <a:prstDash val="solid"/>
            <a:round/>
            <a:headEnd type="none" w="med" len="med"/>
            <a:tailEnd type="none" w="med" len="med"/>
          </a:ln>
        </p:spPr>
      </p:cxnSp>
      <p:sp>
        <p:nvSpPr>
          <p:cNvPr id="750" name="Google Shape;750;p69"/>
          <p:cNvSpPr/>
          <p:nvPr/>
        </p:nvSpPr>
        <p:spPr>
          <a:xfrm>
            <a:off x="1831884" y="1751394"/>
            <a:ext cx="232500" cy="2262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9"/>
          <p:cNvSpPr/>
          <p:nvPr/>
        </p:nvSpPr>
        <p:spPr>
          <a:xfrm>
            <a:off x="2587668" y="3363950"/>
            <a:ext cx="232500" cy="226200"/>
          </a:xfrm>
          <a:prstGeom prst="ellipse">
            <a:avLst/>
          </a:prstGeom>
          <a:solidFill>
            <a:srgbClr val="CC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9"/>
          <p:cNvSpPr/>
          <p:nvPr/>
        </p:nvSpPr>
        <p:spPr>
          <a:xfrm>
            <a:off x="3634138" y="2232332"/>
            <a:ext cx="232500" cy="2262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719"/>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49"/>
                                        </p:tgtEl>
                                        <p:attrNameLst>
                                          <p:attrName>style.visibility</p:attrName>
                                        </p:attrNameLst>
                                      </p:cBhvr>
                                      <p:to>
                                        <p:strVal val="visible"/>
                                      </p:to>
                                    </p:set>
                                    <p:animEffect transition="in" filter="fade">
                                      <p:cBhvr>
                                        <p:cTn id="11" dur="1000"/>
                                        <p:tgtEl>
                                          <p:spTgt spid="74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47"/>
                                        </p:tgtEl>
                                        <p:attrNameLst>
                                          <p:attrName>style.visibility</p:attrName>
                                        </p:attrNameLst>
                                      </p:cBhvr>
                                      <p:to>
                                        <p:strVal val="visible"/>
                                      </p:to>
                                    </p:set>
                                    <p:animEffect transition="in" filter="fade">
                                      <p:cBhvr>
                                        <p:cTn id="16" dur="1000"/>
                                        <p:tgtEl>
                                          <p:spTgt spid="74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48"/>
                                        </p:tgtEl>
                                        <p:attrNameLst>
                                          <p:attrName>style.visibility</p:attrName>
                                        </p:attrNameLst>
                                      </p:cBhvr>
                                      <p:to>
                                        <p:strVal val="visible"/>
                                      </p:to>
                                    </p:set>
                                    <p:animEffect transition="in" filter="fade">
                                      <p:cBhvr>
                                        <p:cTn id="21" dur="1000"/>
                                        <p:tgtEl>
                                          <p:spTgt spid="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70"/>
          <p:cNvSpPr/>
          <p:nvPr/>
        </p:nvSpPr>
        <p:spPr>
          <a:xfrm>
            <a:off x="843551" y="132703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0"/>
          <p:cNvSpPr/>
          <p:nvPr/>
        </p:nvSpPr>
        <p:spPr>
          <a:xfrm>
            <a:off x="1444531" y="1553361"/>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0"/>
          <p:cNvSpPr/>
          <p:nvPr/>
        </p:nvSpPr>
        <p:spPr>
          <a:xfrm>
            <a:off x="1831884" y="1751394"/>
            <a:ext cx="232500" cy="226200"/>
          </a:xfrm>
          <a:prstGeom prst="ellipse">
            <a:avLst/>
          </a:prstGeom>
          <a:solidFill>
            <a:srgbClr val="E6913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0"/>
          <p:cNvSpPr/>
          <p:nvPr/>
        </p:nvSpPr>
        <p:spPr>
          <a:xfrm>
            <a:off x="1890021" y="207400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0"/>
          <p:cNvSpPr/>
          <p:nvPr/>
        </p:nvSpPr>
        <p:spPr>
          <a:xfrm>
            <a:off x="1424923" y="202366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70"/>
          <p:cNvSpPr/>
          <p:nvPr/>
        </p:nvSpPr>
        <p:spPr>
          <a:xfrm>
            <a:off x="2355119" y="2135468"/>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0"/>
          <p:cNvSpPr/>
          <p:nvPr/>
        </p:nvSpPr>
        <p:spPr>
          <a:xfrm>
            <a:off x="2238844"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0"/>
          <p:cNvSpPr/>
          <p:nvPr/>
        </p:nvSpPr>
        <p:spPr>
          <a:xfrm>
            <a:off x="2006295"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0"/>
          <p:cNvSpPr/>
          <p:nvPr/>
        </p:nvSpPr>
        <p:spPr>
          <a:xfrm>
            <a:off x="1890021"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0"/>
          <p:cNvSpPr/>
          <p:nvPr/>
        </p:nvSpPr>
        <p:spPr>
          <a:xfrm>
            <a:off x="2587668" y="3363950"/>
            <a:ext cx="232500" cy="2262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0"/>
          <p:cNvSpPr/>
          <p:nvPr/>
        </p:nvSpPr>
        <p:spPr>
          <a:xfrm>
            <a:off x="2936491" y="121387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0"/>
          <p:cNvSpPr/>
          <p:nvPr/>
        </p:nvSpPr>
        <p:spPr>
          <a:xfrm>
            <a:off x="2396471" y="1459765"/>
            <a:ext cx="232500" cy="226200"/>
          </a:xfrm>
          <a:prstGeom prst="ellipse">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0"/>
          <p:cNvSpPr/>
          <p:nvPr/>
        </p:nvSpPr>
        <p:spPr>
          <a:xfrm>
            <a:off x="2820217" y="228891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0"/>
          <p:cNvSpPr/>
          <p:nvPr/>
        </p:nvSpPr>
        <p:spPr>
          <a:xfrm>
            <a:off x="3866687"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0"/>
          <p:cNvSpPr/>
          <p:nvPr/>
        </p:nvSpPr>
        <p:spPr>
          <a:xfrm>
            <a:off x="3866687"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0"/>
          <p:cNvSpPr/>
          <p:nvPr/>
        </p:nvSpPr>
        <p:spPr>
          <a:xfrm>
            <a:off x="3634138"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0"/>
          <p:cNvSpPr/>
          <p:nvPr/>
        </p:nvSpPr>
        <p:spPr>
          <a:xfrm>
            <a:off x="4448059"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0"/>
          <p:cNvSpPr/>
          <p:nvPr/>
        </p:nvSpPr>
        <p:spPr>
          <a:xfrm>
            <a:off x="3634138" y="2232332"/>
            <a:ext cx="232500" cy="2262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0"/>
          <p:cNvSpPr/>
          <p:nvPr/>
        </p:nvSpPr>
        <p:spPr>
          <a:xfrm>
            <a:off x="4099236"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0"/>
          <p:cNvSpPr/>
          <p:nvPr/>
        </p:nvSpPr>
        <p:spPr>
          <a:xfrm>
            <a:off x="2820217"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0"/>
          <p:cNvSpPr/>
          <p:nvPr/>
        </p:nvSpPr>
        <p:spPr>
          <a:xfrm>
            <a:off x="959825"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1657472" y="189284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0"/>
          <p:cNvSpPr/>
          <p:nvPr/>
        </p:nvSpPr>
        <p:spPr>
          <a:xfrm>
            <a:off x="1424923" y="257181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0"/>
          <p:cNvSpPr/>
          <p:nvPr/>
        </p:nvSpPr>
        <p:spPr>
          <a:xfrm>
            <a:off x="1890021" y="245865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2936491" y="268497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3982961" y="291130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2355119" y="987552"/>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3169040" y="3363950"/>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2936491" y="302446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0"/>
          <p:cNvSpPr/>
          <p:nvPr/>
        </p:nvSpPr>
        <p:spPr>
          <a:xfrm>
            <a:off x="3517863"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0"/>
          <p:cNvSpPr/>
          <p:nvPr/>
        </p:nvSpPr>
        <p:spPr>
          <a:xfrm>
            <a:off x="3052766"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3634138" y="144019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0"/>
          <p:cNvSpPr/>
          <p:nvPr/>
        </p:nvSpPr>
        <p:spPr>
          <a:xfrm>
            <a:off x="4331785" y="3703435"/>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0"/>
          <p:cNvSpPr/>
          <p:nvPr/>
        </p:nvSpPr>
        <p:spPr>
          <a:xfrm>
            <a:off x="3982961" y="3929759"/>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0"/>
          <p:cNvSpPr/>
          <p:nvPr/>
        </p:nvSpPr>
        <p:spPr>
          <a:xfrm>
            <a:off x="1541197" y="3590273"/>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0"/>
          <p:cNvSpPr/>
          <p:nvPr/>
        </p:nvSpPr>
        <p:spPr>
          <a:xfrm>
            <a:off x="2355119" y="3816597"/>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0"/>
          <p:cNvSpPr/>
          <p:nvPr/>
        </p:nvSpPr>
        <p:spPr>
          <a:xfrm>
            <a:off x="959825" y="3137626"/>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0"/>
          <p:cNvSpPr/>
          <p:nvPr/>
        </p:nvSpPr>
        <p:spPr>
          <a:xfrm>
            <a:off x="4448059" y="1779684"/>
            <a:ext cx="232500" cy="2262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0"/>
          <p:cNvSpPr/>
          <p:nvPr/>
        </p:nvSpPr>
        <p:spPr>
          <a:xfrm>
            <a:off x="6172825" y="2209425"/>
            <a:ext cx="1748700" cy="951000"/>
          </a:xfrm>
          <a:prstGeom prst="rect">
            <a:avLst/>
          </a:prstGeom>
          <a:solidFill>
            <a:srgbClr val="FFF2C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Assign each Data point to a Cluster</a:t>
            </a:r>
            <a:endParaRPr>
              <a:latin typeface="Cambria"/>
              <a:ea typeface="Cambria"/>
              <a:cs typeface="Cambria"/>
              <a:sym typeface="Cambria"/>
            </a:endParaRPr>
          </a:p>
        </p:txBody>
      </p:sp>
      <p:sp>
        <p:nvSpPr>
          <p:cNvPr id="796" name="Google Shape;796;p70"/>
          <p:cNvSpPr/>
          <p:nvPr/>
        </p:nvSpPr>
        <p:spPr>
          <a:xfrm>
            <a:off x="1831884" y="1751394"/>
            <a:ext cx="232500" cy="2262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0"/>
          <p:cNvSpPr/>
          <p:nvPr/>
        </p:nvSpPr>
        <p:spPr>
          <a:xfrm>
            <a:off x="2587668" y="3363950"/>
            <a:ext cx="232500" cy="226200"/>
          </a:xfrm>
          <a:prstGeom prst="ellipse">
            <a:avLst/>
          </a:prstGeom>
          <a:solidFill>
            <a:srgbClr val="CC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0"/>
          <p:cNvSpPr/>
          <p:nvPr/>
        </p:nvSpPr>
        <p:spPr>
          <a:xfrm>
            <a:off x="3634138" y="2232332"/>
            <a:ext cx="232500" cy="2262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1"/>
          <p:cNvSpPr/>
          <p:nvPr/>
        </p:nvSpPr>
        <p:spPr>
          <a:xfrm>
            <a:off x="843551" y="132703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1"/>
          <p:cNvSpPr/>
          <p:nvPr/>
        </p:nvSpPr>
        <p:spPr>
          <a:xfrm>
            <a:off x="1444531" y="1553361"/>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1"/>
          <p:cNvSpPr/>
          <p:nvPr/>
        </p:nvSpPr>
        <p:spPr>
          <a:xfrm>
            <a:off x="1831884" y="1751394"/>
            <a:ext cx="232500" cy="226200"/>
          </a:xfrm>
          <a:prstGeom prst="ellipse">
            <a:avLst/>
          </a:prstGeom>
          <a:solidFill>
            <a:srgbClr val="E6913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1"/>
          <p:cNvSpPr/>
          <p:nvPr/>
        </p:nvSpPr>
        <p:spPr>
          <a:xfrm>
            <a:off x="1890021" y="207400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1"/>
          <p:cNvSpPr/>
          <p:nvPr/>
        </p:nvSpPr>
        <p:spPr>
          <a:xfrm>
            <a:off x="1424923" y="202366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1"/>
          <p:cNvSpPr/>
          <p:nvPr/>
        </p:nvSpPr>
        <p:spPr>
          <a:xfrm>
            <a:off x="2355119" y="2135468"/>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1"/>
          <p:cNvSpPr/>
          <p:nvPr/>
        </p:nvSpPr>
        <p:spPr>
          <a:xfrm>
            <a:off x="2238844" y="268497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1"/>
          <p:cNvSpPr/>
          <p:nvPr/>
        </p:nvSpPr>
        <p:spPr>
          <a:xfrm>
            <a:off x="2006295" y="302446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1"/>
          <p:cNvSpPr/>
          <p:nvPr/>
        </p:nvSpPr>
        <p:spPr>
          <a:xfrm>
            <a:off x="1890021"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1"/>
          <p:cNvSpPr/>
          <p:nvPr/>
        </p:nvSpPr>
        <p:spPr>
          <a:xfrm>
            <a:off x="2587668" y="3363950"/>
            <a:ext cx="232500" cy="2262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1"/>
          <p:cNvSpPr/>
          <p:nvPr/>
        </p:nvSpPr>
        <p:spPr>
          <a:xfrm>
            <a:off x="2936491" y="1213875"/>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1"/>
          <p:cNvSpPr/>
          <p:nvPr/>
        </p:nvSpPr>
        <p:spPr>
          <a:xfrm>
            <a:off x="2396471" y="145976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1"/>
          <p:cNvSpPr/>
          <p:nvPr/>
        </p:nvSpPr>
        <p:spPr>
          <a:xfrm>
            <a:off x="2820217" y="228891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1"/>
          <p:cNvSpPr/>
          <p:nvPr/>
        </p:nvSpPr>
        <p:spPr>
          <a:xfrm>
            <a:off x="3866687" y="1892846"/>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1"/>
          <p:cNvSpPr/>
          <p:nvPr/>
        </p:nvSpPr>
        <p:spPr>
          <a:xfrm>
            <a:off x="3866687" y="98755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1"/>
          <p:cNvSpPr/>
          <p:nvPr/>
        </p:nvSpPr>
        <p:spPr>
          <a:xfrm>
            <a:off x="3634138"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1"/>
          <p:cNvSpPr/>
          <p:nvPr/>
        </p:nvSpPr>
        <p:spPr>
          <a:xfrm>
            <a:off x="4448059" y="2571817"/>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1"/>
          <p:cNvSpPr/>
          <p:nvPr/>
        </p:nvSpPr>
        <p:spPr>
          <a:xfrm>
            <a:off x="3634138" y="2232332"/>
            <a:ext cx="232500" cy="2262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1"/>
          <p:cNvSpPr/>
          <p:nvPr/>
        </p:nvSpPr>
        <p:spPr>
          <a:xfrm>
            <a:off x="4099236"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1"/>
          <p:cNvSpPr/>
          <p:nvPr/>
        </p:nvSpPr>
        <p:spPr>
          <a:xfrm>
            <a:off x="2820217"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1"/>
          <p:cNvSpPr/>
          <p:nvPr/>
        </p:nvSpPr>
        <p:spPr>
          <a:xfrm>
            <a:off x="959825" y="1779684"/>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1"/>
          <p:cNvSpPr/>
          <p:nvPr/>
        </p:nvSpPr>
        <p:spPr>
          <a:xfrm>
            <a:off x="1657472" y="1892846"/>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1"/>
          <p:cNvSpPr/>
          <p:nvPr/>
        </p:nvSpPr>
        <p:spPr>
          <a:xfrm>
            <a:off x="1424923" y="257181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1"/>
          <p:cNvSpPr/>
          <p:nvPr/>
        </p:nvSpPr>
        <p:spPr>
          <a:xfrm>
            <a:off x="1890021" y="245865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1"/>
          <p:cNvSpPr/>
          <p:nvPr/>
        </p:nvSpPr>
        <p:spPr>
          <a:xfrm>
            <a:off x="2936491" y="268497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1"/>
          <p:cNvSpPr/>
          <p:nvPr/>
        </p:nvSpPr>
        <p:spPr>
          <a:xfrm>
            <a:off x="3982961"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1"/>
          <p:cNvSpPr/>
          <p:nvPr/>
        </p:nvSpPr>
        <p:spPr>
          <a:xfrm>
            <a:off x="2355119"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1"/>
          <p:cNvSpPr/>
          <p:nvPr/>
        </p:nvSpPr>
        <p:spPr>
          <a:xfrm>
            <a:off x="3169040"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1"/>
          <p:cNvSpPr/>
          <p:nvPr/>
        </p:nvSpPr>
        <p:spPr>
          <a:xfrm>
            <a:off x="2936491" y="302446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1"/>
          <p:cNvSpPr/>
          <p:nvPr/>
        </p:nvSpPr>
        <p:spPr>
          <a:xfrm>
            <a:off x="3517863"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1"/>
          <p:cNvSpPr/>
          <p:nvPr/>
        </p:nvSpPr>
        <p:spPr>
          <a:xfrm>
            <a:off x="3052766"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1"/>
          <p:cNvSpPr/>
          <p:nvPr/>
        </p:nvSpPr>
        <p:spPr>
          <a:xfrm>
            <a:off x="3634138" y="1440199"/>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1"/>
          <p:cNvSpPr/>
          <p:nvPr/>
        </p:nvSpPr>
        <p:spPr>
          <a:xfrm>
            <a:off x="4331785" y="3703435"/>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1"/>
          <p:cNvSpPr/>
          <p:nvPr/>
        </p:nvSpPr>
        <p:spPr>
          <a:xfrm>
            <a:off x="3982961"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1"/>
          <p:cNvSpPr/>
          <p:nvPr/>
        </p:nvSpPr>
        <p:spPr>
          <a:xfrm>
            <a:off x="1541197" y="3590273"/>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1"/>
          <p:cNvSpPr/>
          <p:nvPr/>
        </p:nvSpPr>
        <p:spPr>
          <a:xfrm>
            <a:off x="2355119"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1"/>
          <p:cNvSpPr/>
          <p:nvPr/>
        </p:nvSpPr>
        <p:spPr>
          <a:xfrm>
            <a:off x="959825" y="3137626"/>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1"/>
          <p:cNvSpPr/>
          <p:nvPr/>
        </p:nvSpPr>
        <p:spPr>
          <a:xfrm>
            <a:off x="4448059"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1"/>
          <p:cNvSpPr/>
          <p:nvPr/>
        </p:nvSpPr>
        <p:spPr>
          <a:xfrm>
            <a:off x="6172825" y="2209425"/>
            <a:ext cx="1748700" cy="9510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Repeat this for each point</a:t>
            </a:r>
            <a:endParaRPr>
              <a:latin typeface="Cambria"/>
              <a:ea typeface="Cambria"/>
              <a:cs typeface="Cambria"/>
              <a:sym typeface="Cambria"/>
            </a:endParaRPr>
          </a:p>
        </p:txBody>
      </p:sp>
      <p:sp>
        <p:nvSpPr>
          <p:cNvPr id="842" name="Google Shape;842;p71"/>
          <p:cNvSpPr/>
          <p:nvPr/>
        </p:nvSpPr>
        <p:spPr>
          <a:xfrm>
            <a:off x="1831884" y="1751394"/>
            <a:ext cx="232500" cy="2262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1"/>
          <p:cNvSpPr/>
          <p:nvPr/>
        </p:nvSpPr>
        <p:spPr>
          <a:xfrm>
            <a:off x="2587668" y="3363950"/>
            <a:ext cx="232500" cy="226200"/>
          </a:xfrm>
          <a:prstGeom prst="ellipse">
            <a:avLst/>
          </a:prstGeom>
          <a:solidFill>
            <a:srgbClr val="CC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1"/>
          <p:cNvSpPr/>
          <p:nvPr/>
        </p:nvSpPr>
        <p:spPr>
          <a:xfrm>
            <a:off x="3634138" y="2232332"/>
            <a:ext cx="232500" cy="2262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72"/>
          <p:cNvSpPr/>
          <p:nvPr/>
        </p:nvSpPr>
        <p:spPr>
          <a:xfrm>
            <a:off x="843551" y="132703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2"/>
          <p:cNvSpPr/>
          <p:nvPr/>
        </p:nvSpPr>
        <p:spPr>
          <a:xfrm>
            <a:off x="1444531" y="1553361"/>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2"/>
          <p:cNvSpPr/>
          <p:nvPr/>
        </p:nvSpPr>
        <p:spPr>
          <a:xfrm>
            <a:off x="1831884" y="1751394"/>
            <a:ext cx="232500" cy="226200"/>
          </a:xfrm>
          <a:prstGeom prst="ellipse">
            <a:avLst/>
          </a:prstGeom>
          <a:solidFill>
            <a:srgbClr val="E6913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2"/>
          <p:cNvSpPr/>
          <p:nvPr/>
        </p:nvSpPr>
        <p:spPr>
          <a:xfrm>
            <a:off x="1890021" y="207400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2"/>
          <p:cNvSpPr/>
          <p:nvPr/>
        </p:nvSpPr>
        <p:spPr>
          <a:xfrm>
            <a:off x="1424923" y="202366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2"/>
          <p:cNvSpPr/>
          <p:nvPr/>
        </p:nvSpPr>
        <p:spPr>
          <a:xfrm>
            <a:off x="2355119" y="2135468"/>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2"/>
          <p:cNvSpPr/>
          <p:nvPr/>
        </p:nvSpPr>
        <p:spPr>
          <a:xfrm>
            <a:off x="2238844" y="268497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2"/>
          <p:cNvSpPr/>
          <p:nvPr/>
        </p:nvSpPr>
        <p:spPr>
          <a:xfrm>
            <a:off x="2006295" y="302446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2"/>
          <p:cNvSpPr/>
          <p:nvPr/>
        </p:nvSpPr>
        <p:spPr>
          <a:xfrm>
            <a:off x="1890021"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2"/>
          <p:cNvSpPr/>
          <p:nvPr/>
        </p:nvSpPr>
        <p:spPr>
          <a:xfrm>
            <a:off x="2587668" y="3363950"/>
            <a:ext cx="232500" cy="2262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2"/>
          <p:cNvSpPr/>
          <p:nvPr/>
        </p:nvSpPr>
        <p:spPr>
          <a:xfrm>
            <a:off x="2936491" y="1213875"/>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2"/>
          <p:cNvSpPr/>
          <p:nvPr/>
        </p:nvSpPr>
        <p:spPr>
          <a:xfrm>
            <a:off x="2396471" y="145976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2"/>
          <p:cNvSpPr/>
          <p:nvPr/>
        </p:nvSpPr>
        <p:spPr>
          <a:xfrm>
            <a:off x="2820217" y="228891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2"/>
          <p:cNvSpPr/>
          <p:nvPr/>
        </p:nvSpPr>
        <p:spPr>
          <a:xfrm>
            <a:off x="3866687" y="1892846"/>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2"/>
          <p:cNvSpPr/>
          <p:nvPr/>
        </p:nvSpPr>
        <p:spPr>
          <a:xfrm>
            <a:off x="3866687" y="98755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2"/>
          <p:cNvSpPr/>
          <p:nvPr/>
        </p:nvSpPr>
        <p:spPr>
          <a:xfrm>
            <a:off x="3634138"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2"/>
          <p:cNvSpPr/>
          <p:nvPr/>
        </p:nvSpPr>
        <p:spPr>
          <a:xfrm>
            <a:off x="4448059" y="2571817"/>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2"/>
          <p:cNvSpPr/>
          <p:nvPr/>
        </p:nvSpPr>
        <p:spPr>
          <a:xfrm>
            <a:off x="3634138" y="2232332"/>
            <a:ext cx="232500" cy="2262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2"/>
          <p:cNvSpPr/>
          <p:nvPr/>
        </p:nvSpPr>
        <p:spPr>
          <a:xfrm>
            <a:off x="4099236"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2"/>
          <p:cNvSpPr/>
          <p:nvPr/>
        </p:nvSpPr>
        <p:spPr>
          <a:xfrm>
            <a:off x="2820217"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2"/>
          <p:cNvSpPr/>
          <p:nvPr/>
        </p:nvSpPr>
        <p:spPr>
          <a:xfrm>
            <a:off x="959825" y="1779684"/>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2"/>
          <p:cNvSpPr/>
          <p:nvPr/>
        </p:nvSpPr>
        <p:spPr>
          <a:xfrm>
            <a:off x="1657472" y="1892846"/>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2"/>
          <p:cNvSpPr/>
          <p:nvPr/>
        </p:nvSpPr>
        <p:spPr>
          <a:xfrm>
            <a:off x="1424923" y="257181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2"/>
          <p:cNvSpPr/>
          <p:nvPr/>
        </p:nvSpPr>
        <p:spPr>
          <a:xfrm>
            <a:off x="1890021" y="245865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2"/>
          <p:cNvSpPr/>
          <p:nvPr/>
        </p:nvSpPr>
        <p:spPr>
          <a:xfrm>
            <a:off x="2936491" y="268497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2"/>
          <p:cNvSpPr/>
          <p:nvPr/>
        </p:nvSpPr>
        <p:spPr>
          <a:xfrm>
            <a:off x="3982961"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2"/>
          <p:cNvSpPr/>
          <p:nvPr/>
        </p:nvSpPr>
        <p:spPr>
          <a:xfrm>
            <a:off x="2355119"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2"/>
          <p:cNvSpPr/>
          <p:nvPr/>
        </p:nvSpPr>
        <p:spPr>
          <a:xfrm>
            <a:off x="3169040"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2"/>
          <p:cNvSpPr/>
          <p:nvPr/>
        </p:nvSpPr>
        <p:spPr>
          <a:xfrm>
            <a:off x="2936491" y="302446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2"/>
          <p:cNvSpPr/>
          <p:nvPr/>
        </p:nvSpPr>
        <p:spPr>
          <a:xfrm>
            <a:off x="3517863"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2"/>
          <p:cNvSpPr/>
          <p:nvPr/>
        </p:nvSpPr>
        <p:spPr>
          <a:xfrm>
            <a:off x="3052766"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2"/>
          <p:cNvSpPr/>
          <p:nvPr/>
        </p:nvSpPr>
        <p:spPr>
          <a:xfrm>
            <a:off x="3634138" y="1440199"/>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2"/>
          <p:cNvSpPr/>
          <p:nvPr/>
        </p:nvSpPr>
        <p:spPr>
          <a:xfrm>
            <a:off x="4331785" y="3703435"/>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2"/>
          <p:cNvSpPr/>
          <p:nvPr/>
        </p:nvSpPr>
        <p:spPr>
          <a:xfrm>
            <a:off x="3982961"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2"/>
          <p:cNvSpPr/>
          <p:nvPr/>
        </p:nvSpPr>
        <p:spPr>
          <a:xfrm>
            <a:off x="1541197" y="3590273"/>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2"/>
          <p:cNvSpPr/>
          <p:nvPr/>
        </p:nvSpPr>
        <p:spPr>
          <a:xfrm>
            <a:off x="2355119"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2"/>
          <p:cNvSpPr/>
          <p:nvPr/>
        </p:nvSpPr>
        <p:spPr>
          <a:xfrm>
            <a:off x="959825" y="3137626"/>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2"/>
          <p:cNvSpPr/>
          <p:nvPr/>
        </p:nvSpPr>
        <p:spPr>
          <a:xfrm>
            <a:off x="4448059"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2"/>
          <p:cNvSpPr/>
          <p:nvPr/>
        </p:nvSpPr>
        <p:spPr>
          <a:xfrm>
            <a:off x="6172825" y="2209425"/>
            <a:ext cx="1748700" cy="951000"/>
          </a:xfrm>
          <a:prstGeom prst="rect">
            <a:avLst/>
          </a:prstGeom>
          <a:solidFill>
            <a:srgbClr val="FCE5C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Calculate Mean of Data points in Each Cluster</a:t>
            </a:r>
            <a:endParaRPr>
              <a:latin typeface="Cambria"/>
              <a:ea typeface="Cambria"/>
              <a:cs typeface="Cambria"/>
              <a:sym typeface="Cambria"/>
            </a:endParaRPr>
          </a:p>
        </p:txBody>
      </p:sp>
      <p:sp>
        <p:nvSpPr>
          <p:cNvPr id="888" name="Google Shape;888;p72"/>
          <p:cNvSpPr/>
          <p:nvPr/>
        </p:nvSpPr>
        <p:spPr>
          <a:xfrm>
            <a:off x="1831884" y="1751394"/>
            <a:ext cx="232500" cy="2262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2"/>
          <p:cNvSpPr/>
          <p:nvPr/>
        </p:nvSpPr>
        <p:spPr>
          <a:xfrm>
            <a:off x="2587668" y="3363950"/>
            <a:ext cx="232500" cy="226200"/>
          </a:xfrm>
          <a:prstGeom prst="ellipse">
            <a:avLst/>
          </a:prstGeom>
          <a:solidFill>
            <a:srgbClr val="CC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2"/>
          <p:cNvSpPr/>
          <p:nvPr/>
        </p:nvSpPr>
        <p:spPr>
          <a:xfrm>
            <a:off x="3634138" y="2232332"/>
            <a:ext cx="232500" cy="2262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73"/>
          <p:cNvSpPr/>
          <p:nvPr/>
        </p:nvSpPr>
        <p:spPr>
          <a:xfrm>
            <a:off x="843551" y="132703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3"/>
          <p:cNvSpPr/>
          <p:nvPr/>
        </p:nvSpPr>
        <p:spPr>
          <a:xfrm>
            <a:off x="1444531" y="1553361"/>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3"/>
          <p:cNvSpPr/>
          <p:nvPr/>
        </p:nvSpPr>
        <p:spPr>
          <a:xfrm>
            <a:off x="1831884" y="1751394"/>
            <a:ext cx="232500" cy="226200"/>
          </a:xfrm>
          <a:prstGeom prst="ellipse">
            <a:avLst/>
          </a:prstGeom>
          <a:solidFill>
            <a:srgbClr val="E6913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3"/>
          <p:cNvSpPr/>
          <p:nvPr/>
        </p:nvSpPr>
        <p:spPr>
          <a:xfrm>
            <a:off x="1890021" y="207400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3"/>
          <p:cNvSpPr/>
          <p:nvPr/>
        </p:nvSpPr>
        <p:spPr>
          <a:xfrm>
            <a:off x="1424923" y="202366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3"/>
          <p:cNvSpPr/>
          <p:nvPr/>
        </p:nvSpPr>
        <p:spPr>
          <a:xfrm>
            <a:off x="2355119" y="2135468"/>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3"/>
          <p:cNvSpPr/>
          <p:nvPr/>
        </p:nvSpPr>
        <p:spPr>
          <a:xfrm>
            <a:off x="2238844" y="268497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3"/>
          <p:cNvSpPr/>
          <p:nvPr/>
        </p:nvSpPr>
        <p:spPr>
          <a:xfrm>
            <a:off x="2006295" y="302446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3"/>
          <p:cNvSpPr/>
          <p:nvPr/>
        </p:nvSpPr>
        <p:spPr>
          <a:xfrm>
            <a:off x="1890021"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3"/>
          <p:cNvSpPr/>
          <p:nvPr/>
        </p:nvSpPr>
        <p:spPr>
          <a:xfrm>
            <a:off x="2587668" y="3363950"/>
            <a:ext cx="232500" cy="226200"/>
          </a:xfrm>
          <a:prstGeom prst="ellipse">
            <a:avLst/>
          </a:prstGeom>
          <a:solidFill>
            <a:srgbClr val="99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3"/>
          <p:cNvSpPr/>
          <p:nvPr/>
        </p:nvSpPr>
        <p:spPr>
          <a:xfrm>
            <a:off x="2936491" y="1213875"/>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3"/>
          <p:cNvSpPr/>
          <p:nvPr/>
        </p:nvSpPr>
        <p:spPr>
          <a:xfrm>
            <a:off x="2396471" y="145976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3"/>
          <p:cNvSpPr/>
          <p:nvPr/>
        </p:nvSpPr>
        <p:spPr>
          <a:xfrm>
            <a:off x="2820217" y="228891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3"/>
          <p:cNvSpPr/>
          <p:nvPr/>
        </p:nvSpPr>
        <p:spPr>
          <a:xfrm>
            <a:off x="3866687" y="1892846"/>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3"/>
          <p:cNvSpPr/>
          <p:nvPr/>
        </p:nvSpPr>
        <p:spPr>
          <a:xfrm>
            <a:off x="3866687" y="98755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3"/>
          <p:cNvSpPr/>
          <p:nvPr/>
        </p:nvSpPr>
        <p:spPr>
          <a:xfrm>
            <a:off x="3634138"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3"/>
          <p:cNvSpPr/>
          <p:nvPr/>
        </p:nvSpPr>
        <p:spPr>
          <a:xfrm>
            <a:off x="4448059" y="2571817"/>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3"/>
          <p:cNvSpPr/>
          <p:nvPr/>
        </p:nvSpPr>
        <p:spPr>
          <a:xfrm>
            <a:off x="3634138" y="2232332"/>
            <a:ext cx="232500" cy="226200"/>
          </a:xfrm>
          <a:prstGeom prst="ellipse">
            <a:avLst/>
          </a:prstGeom>
          <a:solidFill>
            <a:srgbClr val="1155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3"/>
          <p:cNvSpPr/>
          <p:nvPr/>
        </p:nvSpPr>
        <p:spPr>
          <a:xfrm>
            <a:off x="4099236"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3"/>
          <p:cNvSpPr/>
          <p:nvPr/>
        </p:nvSpPr>
        <p:spPr>
          <a:xfrm>
            <a:off x="2820217"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3"/>
          <p:cNvSpPr/>
          <p:nvPr/>
        </p:nvSpPr>
        <p:spPr>
          <a:xfrm>
            <a:off x="959825" y="1779684"/>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3"/>
          <p:cNvSpPr/>
          <p:nvPr/>
        </p:nvSpPr>
        <p:spPr>
          <a:xfrm>
            <a:off x="1657472" y="1892846"/>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3"/>
          <p:cNvSpPr/>
          <p:nvPr/>
        </p:nvSpPr>
        <p:spPr>
          <a:xfrm>
            <a:off x="1424923" y="257181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3"/>
          <p:cNvSpPr/>
          <p:nvPr/>
        </p:nvSpPr>
        <p:spPr>
          <a:xfrm>
            <a:off x="1890021" y="245865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3"/>
          <p:cNvSpPr/>
          <p:nvPr/>
        </p:nvSpPr>
        <p:spPr>
          <a:xfrm>
            <a:off x="2936491" y="268497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3"/>
          <p:cNvSpPr/>
          <p:nvPr/>
        </p:nvSpPr>
        <p:spPr>
          <a:xfrm>
            <a:off x="3982961"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3"/>
          <p:cNvSpPr/>
          <p:nvPr/>
        </p:nvSpPr>
        <p:spPr>
          <a:xfrm>
            <a:off x="2355119"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3"/>
          <p:cNvSpPr/>
          <p:nvPr/>
        </p:nvSpPr>
        <p:spPr>
          <a:xfrm>
            <a:off x="3169040"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3"/>
          <p:cNvSpPr/>
          <p:nvPr/>
        </p:nvSpPr>
        <p:spPr>
          <a:xfrm>
            <a:off x="2936491" y="302446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3"/>
          <p:cNvSpPr/>
          <p:nvPr/>
        </p:nvSpPr>
        <p:spPr>
          <a:xfrm>
            <a:off x="3517863"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3"/>
          <p:cNvSpPr/>
          <p:nvPr/>
        </p:nvSpPr>
        <p:spPr>
          <a:xfrm>
            <a:off x="3052766"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3"/>
          <p:cNvSpPr/>
          <p:nvPr/>
        </p:nvSpPr>
        <p:spPr>
          <a:xfrm>
            <a:off x="3634138" y="1440199"/>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3"/>
          <p:cNvSpPr/>
          <p:nvPr/>
        </p:nvSpPr>
        <p:spPr>
          <a:xfrm>
            <a:off x="4331785" y="3703435"/>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3"/>
          <p:cNvSpPr/>
          <p:nvPr/>
        </p:nvSpPr>
        <p:spPr>
          <a:xfrm>
            <a:off x="3982961"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3"/>
          <p:cNvSpPr/>
          <p:nvPr/>
        </p:nvSpPr>
        <p:spPr>
          <a:xfrm>
            <a:off x="1541197" y="3590273"/>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3"/>
          <p:cNvSpPr/>
          <p:nvPr/>
        </p:nvSpPr>
        <p:spPr>
          <a:xfrm>
            <a:off x="2355119"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3"/>
          <p:cNvSpPr/>
          <p:nvPr/>
        </p:nvSpPr>
        <p:spPr>
          <a:xfrm>
            <a:off x="959825" y="3137626"/>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3"/>
          <p:cNvSpPr/>
          <p:nvPr/>
        </p:nvSpPr>
        <p:spPr>
          <a:xfrm>
            <a:off x="4448059"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3"/>
          <p:cNvSpPr/>
          <p:nvPr/>
        </p:nvSpPr>
        <p:spPr>
          <a:xfrm>
            <a:off x="6172825" y="22094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Move Centroid to Mean for each Cluster</a:t>
            </a:r>
            <a:endParaRPr>
              <a:latin typeface="Cambria"/>
              <a:ea typeface="Cambria"/>
              <a:cs typeface="Cambria"/>
              <a:sym typeface="Cambria"/>
            </a:endParaRPr>
          </a:p>
        </p:txBody>
      </p:sp>
      <p:sp>
        <p:nvSpPr>
          <p:cNvPr id="934" name="Google Shape;934;p73"/>
          <p:cNvSpPr/>
          <p:nvPr/>
        </p:nvSpPr>
        <p:spPr>
          <a:xfrm>
            <a:off x="1831884" y="1751394"/>
            <a:ext cx="232500" cy="2262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3"/>
          <p:cNvSpPr/>
          <p:nvPr/>
        </p:nvSpPr>
        <p:spPr>
          <a:xfrm>
            <a:off x="2587668" y="3363950"/>
            <a:ext cx="232500" cy="226200"/>
          </a:xfrm>
          <a:prstGeom prst="ellipse">
            <a:avLst/>
          </a:prstGeom>
          <a:solidFill>
            <a:srgbClr val="CC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3"/>
          <p:cNvSpPr/>
          <p:nvPr/>
        </p:nvSpPr>
        <p:spPr>
          <a:xfrm>
            <a:off x="3634138" y="2232332"/>
            <a:ext cx="232500" cy="2262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7" name="Google Shape;937;p73"/>
          <p:cNvCxnSpPr>
            <a:stCxn id="936" idx="0"/>
          </p:cNvCxnSpPr>
          <p:nvPr/>
        </p:nvCxnSpPr>
        <p:spPr>
          <a:xfrm rot="10800000">
            <a:off x="3672388" y="1973132"/>
            <a:ext cx="78000" cy="259200"/>
          </a:xfrm>
          <a:prstGeom prst="straightConnector1">
            <a:avLst/>
          </a:prstGeom>
          <a:noFill/>
          <a:ln w="9525" cap="flat" cmpd="sng">
            <a:solidFill>
              <a:schemeClr val="dk2"/>
            </a:solidFill>
            <a:prstDash val="solid"/>
            <a:round/>
            <a:headEnd type="none" w="med" len="med"/>
            <a:tailEnd type="triangle" w="med" len="med"/>
          </a:ln>
        </p:spPr>
      </p:cxnSp>
      <p:cxnSp>
        <p:nvCxnSpPr>
          <p:cNvPr id="938" name="Google Shape;938;p73"/>
          <p:cNvCxnSpPr>
            <a:stCxn id="934" idx="4"/>
          </p:cNvCxnSpPr>
          <p:nvPr/>
        </p:nvCxnSpPr>
        <p:spPr>
          <a:xfrm flipH="1">
            <a:off x="1769334" y="1977594"/>
            <a:ext cx="178800" cy="345300"/>
          </a:xfrm>
          <a:prstGeom prst="straightConnector1">
            <a:avLst/>
          </a:prstGeom>
          <a:noFill/>
          <a:ln w="9525" cap="flat" cmpd="sng">
            <a:solidFill>
              <a:schemeClr val="dk2"/>
            </a:solidFill>
            <a:prstDash val="solid"/>
            <a:round/>
            <a:headEnd type="none" w="med" len="med"/>
            <a:tailEnd type="triangle" w="med" len="med"/>
          </a:ln>
        </p:spPr>
      </p:cxnSp>
      <p:cxnSp>
        <p:nvCxnSpPr>
          <p:cNvPr id="939" name="Google Shape;939;p73"/>
          <p:cNvCxnSpPr>
            <a:stCxn id="935" idx="6"/>
          </p:cNvCxnSpPr>
          <p:nvPr/>
        </p:nvCxnSpPr>
        <p:spPr>
          <a:xfrm>
            <a:off x="2820168" y="3477050"/>
            <a:ext cx="399600" cy="306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7"/>
                                        </p:tgtEl>
                                        <p:attrNameLst>
                                          <p:attrName>style.visibility</p:attrName>
                                        </p:attrNameLst>
                                      </p:cBhvr>
                                      <p:to>
                                        <p:strVal val="visible"/>
                                      </p:to>
                                    </p:set>
                                    <p:animEffect transition="in" filter="fade">
                                      <p:cBhvr>
                                        <p:cTn id="7" dur="1000"/>
                                        <p:tgtEl>
                                          <p:spTgt spid="9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8"/>
                                        </p:tgtEl>
                                        <p:attrNameLst>
                                          <p:attrName>style.visibility</p:attrName>
                                        </p:attrNameLst>
                                      </p:cBhvr>
                                      <p:to>
                                        <p:strVal val="visible"/>
                                      </p:to>
                                    </p:set>
                                    <p:animEffect transition="in" filter="fade">
                                      <p:cBhvr>
                                        <p:cTn id="12" dur="1000"/>
                                        <p:tgtEl>
                                          <p:spTgt spid="9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9"/>
                                        </p:tgtEl>
                                        <p:attrNameLst>
                                          <p:attrName>style.visibility</p:attrName>
                                        </p:attrNameLst>
                                      </p:cBhvr>
                                      <p:to>
                                        <p:strVal val="visible"/>
                                      </p:to>
                                    </p:set>
                                    <p:animEffect transition="in" filter="fade">
                                      <p:cBhvr>
                                        <p:cTn id="17" dur="1000"/>
                                        <p:tgtEl>
                                          <p:spTgt spid="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74"/>
          <p:cNvSpPr/>
          <p:nvPr/>
        </p:nvSpPr>
        <p:spPr>
          <a:xfrm>
            <a:off x="843551" y="132703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4"/>
          <p:cNvSpPr/>
          <p:nvPr/>
        </p:nvSpPr>
        <p:spPr>
          <a:xfrm>
            <a:off x="1444531" y="1553361"/>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4"/>
          <p:cNvSpPr/>
          <p:nvPr/>
        </p:nvSpPr>
        <p:spPr>
          <a:xfrm>
            <a:off x="1890021" y="207400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4"/>
          <p:cNvSpPr/>
          <p:nvPr/>
        </p:nvSpPr>
        <p:spPr>
          <a:xfrm>
            <a:off x="1424923" y="202366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4"/>
          <p:cNvSpPr/>
          <p:nvPr/>
        </p:nvSpPr>
        <p:spPr>
          <a:xfrm>
            <a:off x="2355119" y="2135468"/>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4"/>
          <p:cNvSpPr/>
          <p:nvPr/>
        </p:nvSpPr>
        <p:spPr>
          <a:xfrm>
            <a:off x="2238844" y="268497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4"/>
          <p:cNvSpPr/>
          <p:nvPr/>
        </p:nvSpPr>
        <p:spPr>
          <a:xfrm>
            <a:off x="2006295" y="302446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4"/>
          <p:cNvSpPr/>
          <p:nvPr/>
        </p:nvSpPr>
        <p:spPr>
          <a:xfrm>
            <a:off x="1890021"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4"/>
          <p:cNvSpPr/>
          <p:nvPr/>
        </p:nvSpPr>
        <p:spPr>
          <a:xfrm>
            <a:off x="2936491" y="1213875"/>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4"/>
          <p:cNvSpPr/>
          <p:nvPr/>
        </p:nvSpPr>
        <p:spPr>
          <a:xfrm>
            <a:off x="2396471" y="145976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4"/>
          <p:cNvSpPr/>
          <p:nvPr/>
        </p:nvSpPr>
        <p:spPr>
          <a:xfrm>
            <a:off x="2820217" y="228891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4"/>
          <p:cNvSpPr/>
          <p:nvPr/>
        </p:nvSpPr>
        <p:spPr>
          <a:xfrm>
            <a:off x="3866687" y="1892846"/>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4"/>
          <p:cNvSpPr/>
          <p:nvPr/>
        </p:nvSpPr>
        <p:spPr>
          <a:xfrm>
            <a:off x="3866687" y="98755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4"/>
          <p:cNvSpPr/>
          <p:nvPr/>
        </p:nvSpPr>
        <p:spPr>
          <a:xfrm>
            <a:off x="3634138"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4"/>
          <p:cNvSpPr/>
          <p:nvPr/>
        </p:nvSpPr>
        <p:spPr>
          <a:xfrm>
            <a:off x="4448059" y="2571817"/>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4"/>
          <p:cNvSpPr/>
          <p:nvPr/>
        </p:nvSpPr>
        <p:spPr>
          <a:xfrm>
            <a:off x="4099236"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4"/>
          <p:cNvSpPr/>
          <p:nvPr/>
        </p:nvSpPr>
        <p:spPr>
          <a:xfrm>
            <a:off x="2820217"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4"/>
          <p:cNvSpPr/>
          <p:nvPr/>
        </p:nvSpPr>
        <p:spPr>
          <a:xfrm>
            <a:off x="959825" y="1779684"/>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4"/>
          <p:cNvSpPr/>
          <p:nvPr/>
        </p:nvSpPr>
        <p:spPr>
          <a:xfrm>
            <a:off x="1657472" y="1892846"/>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4"/>
          <p:cNvSpPr/>
          <p:nvPr/>
        </p:nvSpPr>
        <p:spPr>
          <a:xfrm>
            <a:off x="1424923" y="257181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4"/>
          <p:cNvSpPr/>
          <p:nvPr/>
        </p:nvSpPr>
        <p:spPr>
          <a:xfrm>
            <a:off x="1890021" y="245865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4"/>
          <p:cNvSpPr/>
          <p:nvPr/>
        </p:nvSpPr>
        <p:spPr>
          <a:xfrm>
            <a:off x="2936491" y="268497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4"/>
          <p:cNvSpPr/>
          <p:nvPr/>
        </p:nvSpPr>
        <p:spPr>
          <a:xfrm>
            <a:off x="3982961"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4"/>
          <p:cNvSpPr/>
          <p:nvPr/>
        </p:nvSpPr>
        <p:spPr>
          <a:xfrm>
            <a:off x="2355119"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4"/>
          <p:cNvSpPr/>
          <p:nvPr/>
        </p:nvSpPr>
        <p:spPr>
          <a:xfrm>
            <a:off x="3169040"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4"/>
          <p:cNvSpPr/>
          <p:nvPr/>
        </p:nvSpPr>
        <p:spPr>
          <a:xfrm>
            <a:off x="2936491" y="302446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4"/>
          <p:cNvSpPr/>
          <p:nvPr/>
        </p:nvSpPr>
        <p:spPr>
          <a:xfrm>
            <a:off x="3517863"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4"/>
          <p:cNvSpPr/>
          <p:nvPr/>
        </p:nvSpPr>
        <p:spPr>
          <a:xfrm>
            <a:off x="3052766"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4"/>
          <p:cNvSpPr/>
          <p:nvPr/>
        </p:nvSpPr>
        <p:spPr>
          <a:xfrm>
            <a:off x="3634138" y="1440199"/>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4"/>
          <p:cNvSpPr/>
          <p:nvPr/>
        </p:nvSpPr>
        <p:spPr>
          <a:xfrm>
            <a:off x="4331785" y="3703435"/>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4"/>
          <p:cNvSpPr/>
          <p:nvPr/>
        </p:nvSpPr>
        <p:spPr>
          <a:xfrm>
            <a:off x="3982961"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4"/>
          <p:cNvSpPr/>
          <p:nvPr/>
        </p:nvSpPr>
        <p:spPr>
          <a:xfrm>
            <a:off x="1541197" y="3590273"/>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4"/>
          <p:cNvSpPr/>
          <p:nvPr/>
        </p:nvSpPr>
        <p:spPr>
          <a:xfrm>
            <a:off x="2355119"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4"/>
          <p:cNvSpPr/>
          <p:nvPr/>
        </p:nvSpPr>
        <p:spPr>
          <a:xfrm>
            <a:off x="959825" y="3137626"/>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4"/>
          <p:cNvSpPr/>
          <p:nvPr/>
        </p:nvSpPr>
        <p:spPr>
          <a:xfrm>
            <a:off x="4448059"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4"/>
          <p:cNvSpPr/>
          <p:nvPr/>
        </p:nvSpPr>
        <p:spPr>
          <a:xfrm>
            <a:off x="6172825" y="2209425"/>
            <a:ext cx="1748700" cy="951000"/>
          </a:xfrm>
          <a:prstGeom prst="rect">
            <a:avLst/>
          </a:prstGeom>
          <a:solidFill>
            <a:srgbClr val="FCE5C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Move Centroid to Mean for each Cluster</a:t>
            </a:r>
            <a:endParaRPr>
              <a:latin typeface="Cambria"/>
              <a:ea typeface="Cambria"/>
              <a:cs typeface="Cambria"/>
              <a:sym typeface="Cambria"/>
            </a:endParaRPr>
          </a:p>
        </p:txBody>
      </p:sp>
      <p:sp>
        <p:nvSpPr>
          <p:cNvPr id="980" name="Google Shape;980;p74"/>
          <p:cNvSpPr/>
          <p:nvPr/>
        </p:nvSpPr>
        <p:spPr>
          <a:xfrm>
            <a:off x="1657484" y="2161606"/>
            <a:ext cx="232500" cy="2262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4"/>
          <p:cNvSpPr/>
          <p:nvPr/>
        </p:nvSpPr>
        <p:spPr>
          <a:xfrm>
            <a:off x="3052768" y="3646850"/>
            <a:ext cx="232500" cy="226200"/>
          </a:xfrm>
          <a:prstGeom prst="ellipse">
            <a:avLst/>
          </a:prstGeom>
          <a:solidFill>
            <a:srgbClr val="CC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4"/>
          <p:cNvSpPr/>
          <p:nvPr/>
        </p:nvSpPr>
        <p:spPr>
          <a:xfrm>
            <a:off x="3595138" y="1892857"/>
            <a:ext cx="232500" cy="2262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75"/>
          <p:cNvSpPr/>
          <p:nvPr/>
        </p:nvSpPr>
        <p:spPr>
          <a:xfrm>
            <a:off x="843551" y="132703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5"/>
          <p:cNvSpPr/>
          <p:nvPr/>
        </p:nvSpPr>
        <p:spPr>
          <a:xfrm>
            <a:off x="1444531" y="1553361"/>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5"/>
          <p:cNvSpPr/>
          <p:nvPr/>
        </p:nvSpPr>
        <p:spPr>
          <a:xfrm>
            <a:off x="1890021" y="207400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5"/>
          <p:cNvSpPr/>
          <p:nvPr/>
        </p:nvSpPr>
        <p:spPr>
          <a:xfrm>
            <a:off x="1424923" y="202366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5"/>
          <p:cNvSpPr/>
          <p:nvPr/>
        </p:nvSpPr>
        <p:spPr>
          <a:xfrm>
            <a:off x="2355119" y="2135468"/>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5"/>
          <p:cNvSpPr/>
          <p:nvPr/>
        </p:nvSpPr>
        <p:spPr>
          <a:xfrm>
            <a:off x="2238844" y="268497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5"/>
          <p:cNvSpPr/>
          <p:nvPr/>
        </p:nvSpPr>
        <p:spPr>
          <a:xfrm>
            <a:off x="2006295" y="302446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5"/>
          <p:cNvSpPr/>
          <p:nvPr/>
        </p:nvSpPr>
        <p:spPr>
          <a:xfrm>
            <a:off x="1890021"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5"/>
          <p:cNvSpPr/>
          <p:nvPr/>
        </p:nvSpPr>
        <p:spPr>
          <a:xfrm>
            <a:off x="2936491" y="1213875"/>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5"/>
          <p:cNvSpPr/>
          <p:nvPr/>
        </p:nvSpPr>
        <p:spPr>
          <a:xfrm>
            <a:off x="2396471" y="145976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5"/>
          <p:cNvSpPr/>
          <p:nvPr/>
        </p:nvSpPr>
        <p:spPr>
          <a:xfrm>
            <a:off x="2820217" y="228891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5"/>
          <p:cNvSpPr/>
          <p:nvPr/>
        </p:nvSpPr>
        <p:spPr>
          <a:xfrm>
            <a:off x="3866687" y="1892846"/>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5"/>
          <p:cNvSpPr/>
          <p:nvPr/>
        </p:nvSpPr>
        <p:spPr>
          <a:xfrm>
            <a:off x="3866687" y="98755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5"/>
          <p:cNvSpPr/>
          <p:nvPr/>
        </p:nvSpPr>
        <p:spPr>
          <a:xfrm>
            <a:off x="3634138"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5"/>
          <p:cNvSpPr/>
          <p:nvPr/>
        </p:nvSpPr>
        <p:spPr>
          <a:xfrm>
            <a:off x="4448059" y="2571817"/>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5"/>
          <p:cNvSpPr/>
          <p:nvPr/>
        </p:nvSpPr>
        <p:spPr>
          <a:xfrm>
            <a:off x="4099236"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5"/>
          <p:cNvSpPr/>
          <p:nvPr/>
        </p:nvSpPr>
        <p:spPr>
          <a:xfrm>
            <a:off x="2820217"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5"/>
          <p:cNvSpPr/>
          <p:nvPr/>
        </p:nvSpPr>
        <p:spPr>
          <a:xfrm>
            <a:off x="959825" y="1779684"/>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5"/>
          <p:cNvSpPr/>
          <p:nvPr/>
        </p:nvSpPr>
        <p:spPr>
          <a:xfrm>
            <a:off x="1657472" y="1892846"/>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5"/>
          <p:cNvSpPr/>
          <p:nvPr/>
        </p:nvSpPr>
        <p:spPr>
          <a:xfrm>
            <a:off x="1424923" y="257181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5"/>
          <p:cNvSpPr/>
          <p:nvPr/>
        </p:nvSpPr>
        <p:spPr>
          <a:xfrm>
            <a:off x="1890021" y="245865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5"/>
          <p:cNvSpPr/>
          <p:nvPr/>
        </p:nvSpPr>
        <p:spPr>
          <a:xfrm>
            <a:off x="2936491" y="268497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5"/>
          <p:cNvSpPr/>
          <p:nvPr/>
        </p:nvSpPr>
        <p:spPr>
          <a:xfrm>
            <a:off x="3982961"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5"/>
          <p:cNvSpPr/>
          <p:nvPr/>
        </p:nvSpPr>
        <p:spPr>
          <a:xfrm>
            <a:off x="2355119"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5"/>
          <p:cNvSpPr/>
          <p:nvPr/>
        </p:nvSpPr>
        <p:spPr>
          <a:xfrm>
            <a:off x="3169040"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5"/>
          <p:cNvSpPr/>
          <p:nvPr/>
        </p:nvSpPr>
        <p:spPr>
          <a:xfrm>
            <a:off x="2936491" y="302446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5"/>
          <p:cNvSpPr/>
          <p:nvPr/>
        </p:nvSpPr>
        <p:spPr>
          <a:xfrm>
            <a:off x="3517863"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5"/>
          <p:cNvSpPr/>
          <p:nvPr/>
        </p:nvSpPr>
        <p:spPr>
          <a:xfrm>
            <a:off x="3052766"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5"/>
          <p:cNvSpPr/>
          <p:nvPr/>
        </p:nvSpPr>
        <p:spPr>
          <a:xfrm>
            <a:off x="3634138" y="1440199"/>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5"/>
          <p:cNvSpPr/>
          <p:nvPr/>
        </p:nvSpPr>
        <p:spPr>
          <a:xfrm>
            <a:off x="4331785" y="3703435"/>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5"/>
          <p:cNvSpPr/>
          <p:nvPr/>
        </p:nvSpPr>
        <p:spPr>
          <a:xfrm>
            <a:off x="3982961"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5"/>
          <p:cNvSpPr/>
          <p:nvPr/>
        </p:nvSpPr>
        <p:spPr>
          <a:xfrm>
            <a:off x="1541197" y="3590273"/>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5"/>
          <p:cNvSpPr/>
          <p:nvPr/>
        </p:nvSpPr>
        <p:spPr>
          <a:xfrm>
            <a:off x="2355119"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5"/>
          <p:cNvSpPr/>
          <p:nvPr/>
        </p:nvSpPr>
        <p:spPr>
          <a:xfrm>
            <a:off x="959825" y="3137626"/>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5"/>
          <p:cNvSpPr/>
          <p:nvPr/>
        </p:nvSpPr>
        <p:spPr>
          <a:xfrm>
            <a:off x="4448059"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5"/>
          <p:cNvSpPr/>
          <p:nvPr/>
        </p:nvSpPr>
        <p:spPr>
          <a:xfrm>
            <a:off x="6172825" y="2209425"/>
            <a:ext cx="1748700" cy="951000"/>
          </a:xfrm>
          <a:prstGeom prst="rect">
            <a:avLst/>
          </a:prstGeom>
          <a:solidFill>
            <a:srgbClr val="EFEFE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Calculate Distance to Centroid for each point</a:t>
            </a:r>
            <a:endParaRPr>
              <a:latin typeface="Cambria"/>
              <a:ea typeface="Cambria"/>
              <a:cs typeface="Cambria"/>
              <a:sym typeface="Cambria"/>
            </a:endParaRPr>
          </a:p>
        </p:txBody>
      </p:sp>
      <p:sp>
        <p:nvSpPr>
          <p:cNvPr id="1023" name="Google Shape;1023;p75"/>
          <p:cNvSpPr/>
          <p:nvPr/>
        </p:nvSpPr>
        <p:spPr>
          <a:xfrm>
            <a:off x="1657484" y="2161606"/>
            <a:ext cx="232500" cy="2262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5"/>
          <p:cNvSpPr/>
          <p:nvPr/>
        </p:nvSpPr>
        <p:spPr>
          <a:xfrm>
            <a:off x="3052768" y="3646850"/>
            <a:ext cx="232500" cy="226200"/>
          </a:xfrm>
          <a:prstGeom prst="ellipse">
            <a:avLst/>
          </a:prstGeom>
          <a:solidFill>
            <a:srgbClr val="CC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 name="Google Shape;1025;p75"/>
          <p:cNvCxnSpPr>
            <a:stCxn id="992" idx="7"/>
            <a:endCxn id="1026" idx="2"/>
          </p:cNvCxnSpPr>
          <p:nvPr/>
        </p:nvCxnSpPr>
        <p:spPr>
          <a:xfrm rot="10800000" flipH="1">
            <a:off x="2437295" y="2005905"/>
            <a:ext cx="1157700" cy="7122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75"/>
          <p:cNvCxnSpPr>
            <a:endCxn id="1023" idx="5"/>
          </p:cNvCxnSpPr>
          <p:nvPr/>
        </p:nvCxnSpPr>
        <p:spPr>
          <a:xfrm rot="10800000">
            <a:off x="1855935" y="2354680"/>
            <a:ext cx="417000" cy="3633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75"/>
          <p:cNvCxnSpPr/>
          <p:nvPr/>
        </p:nvCxnSpPr>
        <p:spPr>
          <a:xfrm>
            <a:off x="2437295" y="2882903"/>
            <a:ext cx="731700" cy="768900"/>
          </a:xfrm>
          <a:prstGeom prst="straightConnector1">
            <a:avLst/>
          </a:prstGeom>
          <a:noFill/>
          <a:ln w="9525" cap="flat" cmpd="sng">
            <a:solidFill>
              <a:schemeClr val="dk2"/>
            </a:solidFill>
            <a:prstDash val="solid"/>
            <a:round/>
            <a:headEnd type="none" w="med" len="med"/>
            <a:tailEnd type="none" w="med" len="med"/>
          </a:ln>
        </p:spPr>
      </p:cxnSp>
      <p:sp>
        <p:nvSpPr>
          <p:cNvPr id="1026" name="Google Shape;1026;p75"/>
          <p:cNvSpPr/>
          <p:nvPr/>
        </p:nvSpPr>
        <p:spPr>
          <a:xfrm>
            <a:off x="3595138" y="1892857"/>
            <a:ext cx="232500" cy="2262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10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10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76"/>
          <p:cNvSpPr/>
          <p:nvPr/>
        </p:nvSpPr>
        <p:spPr>
          <a:xfrm>
            <a:off x="843551" y="132703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6"/>
          <p:cNvSpPr/>
          <p:nvPr/>
        </p:nvSpPr>
        <p:spPr>
          <a:xfrm>
            <a:off x="1444531" y="1553361"/>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6"/>
          <p:cNvSpPr/>
          <p:nvPr/>
        </p:nvSpPr>
        <p:spPr>
          <a:xfrm>
            <a:off x="1890021" y="207400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6"/>
          <p:cNvSpPr/>
          <p:nvPr/>
        </p:nvSpPr>
        <p:spPr>
          <a:xfrm>
            <a:off x="1424923" y="202366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6"/>
          <p:cNvSpPr/>
          <p:nvPr/>
        </p:nvSpPr>
        <p:spPr>
          <a:xfrm>
            <a:off x="2355119" y="2135468"/>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6"/>
          <p:cNvSpPr/>
          <p:nvPr/>
        </p:nvSpPr>
        <p:spPr>
          <a:xfrm>
            <a:off x="2238794" y="2684979"/>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6"/>
          <p:cNvSpPr/>
          <p:nvPr/>
        </p:nvSpPr>
        <p:spPr>
          <a:xfrm>
            <a:off x="2006295" y="3024464"/>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6"/>
          <p:cNvSpPr/>
          <p:nvPr/>
        </p:nvSpPr>
        <p:spPr>
          <a:xfrm>
            <a:off x="1890021"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6"/>
          <p:cNvSpPr/>
          <p:nvPr/>
        </p:nvSpPr>
        <p:spPr>
          <a:xfrm>
            <a:off x="2936491" y="1213875"/>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6"/>
          <p:cNvSpPr/>
          <p:nvPr/>
        </p:nvSpPr>
        <p:spPr>
          <a:xfrm>
            <a:off x="2396471" y="145976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6"/>
          <p:cNvSpPr/>
          <p:nvPr/>
        </p:nvSpPr>
        <p:spPr>
          <a:xfrm>
            <a:off x="2820217" y="228891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6"/>
          <p:cNvSpPr/>
          <p:nvPr/>
        </p:nvSpPr>
        <p:spPr>
          <a:xfrm>
            <a:off x="3866687" y="1892846"/>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6"/>
          <p:cNvSpPr/>
          <p:nvPr/>
        </p:nvSpPr>
        <p:spPr>
          <a:xfrm>
            <a:off x="3866687" y="98755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6"/>
          <p:cNvSpPr/>
          <p:nvPr/>
        </p:nvSpPr>
        <p:spPr>
          <a:xfrm>
            <a:off x="3634138"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6"/>
          <p:cNvSpPr/>
          <p:nvPr/>
        </p:nvSpPr>
        <p:spPr>
          <a:xfrm>
            <a:off x="4448059" y="2571817"/>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6"/>
          <p:cNvSpPr/>
          <p:nvPr/>
        </p:nvSpPr>
        <p:spPr>
          <a:xfrm>
            <a:off x="4099236"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6"/>
          <p:cNvSpPr/>
          <p:nvPr/>
        </p:nvSpPr>
        <p:spPr>
          <a:xfrm>
            <a:off x="2820217"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6"/>
          <p:cNvSpPr/>
          <p:nvPr/>
        </p:nvSpPr>
        <p:spPr>
          <a:xfrm>
            <a:off x="959825" y="1779684"/>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6"/>
          <p:cNvSpPr/>
          <p:nvPr/>
        </p:nvSpPr>
        <p:spPr>
          <a:xfrm>
            <a:off x="1657472" y="1892846"/>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6"/>
          <p:cNvSpPr/>
          <p:nvPr/>
        </p:nvSpPr>
        <p:spPr>
          <a:xfrm>
            <a:off x="1424923" y="2571817"/>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6"/>
          <p:cNvSpPr/>
          <p:nvPr/>
        </p:nvSpPr>
        <p:spPr>
          <a:xfrm>
            <a:off x="1890021" y="245865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6"/>
          <p:cNvSpPr/>
          <p:nvPr/>
        </p:nvSpPr>
        <p:spPr>
          <a:xfrm>
            <a:off x="2936491" y="268497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6"/>
          <p:cNvSpPr/>
          <p:nvPr/>
        </p:nvSpPr>
        <p:spPr>
          <a:xfrm>
            <a:off x="3982961" y="291130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6"/>
          <p:cNvSpPr/>
          <p:nvPr/>
        </p:nvSpPr>
        <p:spPr>
          <a:xfrm>
            <a:off x="2355119" y="98755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6"/>
          <p:cNvSpPr/>
          <p:nvPr/>
        </p:nvSpPr>
        <p:spPr>
          <a:xfrm>
            <a:off x="3169040" y="336395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6"/>
          <p:cNvSpPr/>
          <p:nvPr/>
        </p:nvSpPr>
        <p:spPr>
          <a:xfrm>
            <a:off x="2936491" y="302446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6"/>
          <p:cNvSpPr/>
          <p:nvPr/>
        </p:nvSpPr>
        <p:spPr>
          <a:xfrm>
            <a:off x="3517863"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6"/>
          <p:cNvSpPr/>
          <p:nvPr/>
        </p:nvSpPr>
        <p:spPr>
          <a:xfrm>
            <a:off x="3052766"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6"/>
          <p:cNvSpPr/>
          <p:nvPr/>
        </p:nvSpPr>
        <p:spPr>
          <a:xfrm>
            <a:off x="3634138" y="1440199"/>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6"/>
          <p:cNvSpPr/>
          <p:nvPr/>
        </p:nvSpPr>
        <p:spPr>
          <a:xfrm>
            <a:off x="4331785" y="3703435"/>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6"/>
          <p:cNvSpPr/>
          <p:nvPr/>
        </p:nvSpPr>
        <p:spPr>
          <a:xfrm>
            <a:off x="3982961" y="3929759"/>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6"/>
          <p:cNvSpPr/>
          <p:nvPr/>
        </p:nvSpPr>
        <p:spPr>
          <a:xfrm>
            <a:off x="1541197" y="3590273"/>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6"/>
          <p:cNvSpPr/>
          <p:nvPr/>
        </p:nvSpPr>
        <p:spPr>
          <a:xfrm>
            <a:off x="2355119" y="381659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6"/>
          <p:cNvSpPr/>
          <p:nvPr/>
        </p:nvSpPr>
        <p:spPr>
          <a:xfrm>
            <a:off x="959825" y="3137626"/>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6"/>
          <p:cNvSpPr/>
          <p:nvPr/>
        </p:nvSpPr>
        <p:spPr>
          <a:xfrm>
            <a:off x="4448059" y="17796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6"/>
          <p:cNvSpPr/>
          <p:nvPr/>
        </p:nvSpPr>
        <p:spPr>
          <a:xfrm>
            <a:off x="6172825" y="2209425"/>
            <a:ext cx="1748700" cy="951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Reassign Each point to cluster</a:t>
            </a:r>
            <a:endParaRPr>
              <a:latin typeface="Cambria"/>
              <a:ea typeface="Cambria"/>
              <a:cs typeface="Cambria"/>
              <a:sym typeface="Cambria"/>
            </a:endParaRPr>
          </a:p>
        </p:txBody>
      </p:sp>
      <p:sp>
        <p:nvSpPr>
          <p:cNvPr id="1069" name="Google Shape;1069;p76"/>
          <p:cNvSpPr/>
          <p:nvPr/>
        </p:nvSpPr>
        <p:spPr>
          <a:xfrm>
            <a:off x="1657484" y="2161606"/>
            <a:ext cx="232500" cy="2262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6"/>
          <p:cNvSpPr/>
          <p:nvPr/>
        </p:nvSpPr>
        <p:spPr>
          <a:xfrm>
            <a:off x="3052768" y="3646850"/>
            <a:ext cx="232500" cy="226200"/>
          </a:xfrm>
          <a:prstGeom prst="ellipse">
            <a:avLst/>
          </a:prstGeom>
          <a:solidFill>
            <a:srgbClr val="CC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6"/>
          <p:cNvSpPr/>
          <p:nvPr/>
        </p:nvSpPr>
        <p:spPr>
          <a:xfrm>
            <a:off x="3518938" y="1892857"/>
            <a:ext cx="232500" cy="2262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77"/>
          <p:cNvSpPr/>
          <p:nvPr/>
        </p:nvSpPr>
        <p:spPr>
          <a:xfrm>
            <a:off x="3697650" y="736075"/>
            <a:ext cx="1748700" cy="951000"/>
          </a:xfrm>
          <a:prstGeom prst="rect">
            <a:avLst/>
          </a:prstGeom>
          <a:solidFill>
            <a:srgbClr val="98FF9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Calculate mean of Data points in a Cluster</a:t>
            </a:r>
            <a:endParaRPr>
              <a:latin typeface="Cambria"/>
              <a:ea typeface="Cambria"/>
              <a:cs typeface="Cambria"/>
              <a:sym typeface="Cambria"/>
            </a:endParaRPr>
          </a:p>
        </p:txBody>
      </p:sp>
      <p:sp>
        <p:nvSpPr>
          <p:cNvPr id="1077" name="Google Shape;1077;p77"/>
          <p:cNvSpPr/>
          <p:nvPr/>
        </p:nvSpPr>
        <p:spPr>
          <a:xfrm>
            <a:off x="3697650" y="1955275"/>
            <a:ext cx="1748700" cy="636900"/>
          </a:xfrm>
          <a:prstGeom prst="rect">
            <a:avLst/>
          </a:prstGeom>
          <a:solidFill>
            <a:srgbClr val="98FF9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Move Centroid</a:t>
            </a:r>
            <a:endParaRPr>
              <a:latin typeface="Cambria"/>
              <a:ea typeface="Cambria"/>
              <a:cs typeface="Cambria"/>
              <a:sym typeface="Cambria"/>
            </a:endParaRPr>
          </a:p>
        </p:txBody>
      </p:sp>
      <p:sp>
        <p:nvSpPr>
          <p:cNvPr id="1078" name="Google Shape;1078;p77"/>
          <p:cNvSpPr/>
          <p:nvPr/>
        </p:nvSpPr>
        <p:spPr>
          <a:xfrm>
            <a:off x="3697650" y="2869675"/>
            <a:ext cx="1748700" cy="845700"/>
          </a:xfrm>
          <a:prstGeom prst="rect">
            <a:avLst/>
          </a:prstGeom>
          <a:solidFill>
            <a:srgbClr val="98FF9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Calculate distance for each point from centroids</a:t>
            </a:r>
            <a:endParaRPr>
              <a:latin typeface="Cambria"/>
              <a:ea typeface="Cambria"/>
              <a:cs typeface="Cambria"/>
              <a:sym typeface="Cambria"/>
            </a:endParaRPr>
          </a:p>
        </p:txBody>
      </p:sp>
      <p:sp>
        <p:nvSpPr>
          <p:cNvPr id="1079" name="Google Shape;1079;p77"/>
          <p:cNvSpPr/>
          <p:nvPr/>
        </p:nvSpPr>
        <p:spPr>
          <a:xfrm>
            <a:off x="3697650" y="3936475"/>
            <a:ext cx="1748700" cy="636900"/>
          </a:xfrm>
          <a:prstGeom prst="rect">
            <a:avLst/>
          </a:prstGeom>
          <a:solidFill>
            <a:srgbClr val="98FF9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mbria"/>
                <a:ea typeface="Cambria"/>
                <a:cs typeface="Cambria"/>
                <a:sym typeface="Cambria"/>
              </a:rPr>
              <a:t>Reassign Data Points</a:t>
            </a:r>
            <a:endParaRPr>
              <a:latin typeface="Cambria"/>
              <a:ea typeface="Cambria"/>
              <a:cs typeface="Cambria"/>
              <a:sym typeface="Cambria"/>
            </a:endParaRPr>
          </a:p>
        </p:txBody>
      </p:sp>
      <p:sp>
        <p:nvSpPr>
          <p:cNvPr id="1080" name="Google Shape;1080;p77"/>
          <p:cNvSpPr/>
          <p:nvPr/>
        </p:nvSpPr>
        <p:spPr>
          <a:xfrm>
            <a:off x="3064528" y="109806"/>
            <a:ext cx="1513200" cy="4988475"/>
          </a:xfrm>
          <a:custGeom>
            <a:avLst/>
            <a:gdLst/>
            <a:ahLst/>
            <a:cxnLst/>
            <a:rect l="l" t="t" r="r" b="b"/>
            <a:pathLst>
              <a:path w="60528" h="199539" extrusionOk="0">
                <a:moveTo>
                  <a:pt x="60528" y="179046"/>
                </a:moveTo>
                <a:cubicBezTo>
                  <a:pt x="52093" y="180680"/>
                  <a:pt x="19312" y="217068"/>
                  <a:pt x="9916" y="188849"/>
                </a:cubicBezTo>
                <a:cubicBezTo>
                  <a:pt x="521" y="160630"/>
                  <a:pt x="-3800" y="37233"/>
                  <a:pt x="4155" y="9733"/>
                </a:cubicBezTo>
                <a:cubicBezTo>
                  <a:pt x="12110" y="-17766"/>
                  <a:pt x="48732" y="21499"/>
                  <a:pt x="57647" y="23852"/>
                </a:cubicBezTo>
              </a:path>
            </a:pathLst>
          </a:custGeom>
          <a:noFill/>
          <a:ln w="9525" cap="flat" cmpd="sng">
            <a:solidFill>
              <a:schemeClr val="dk2"/>
            </a:solidFill>
            <a:prstDash val="solid"/>
            <a:round/>
            <a:headEnd type="none" w="med" len="med"/>
            <a:tailEnd type="stealth" w="med" len="med"/>
          </a:ln>
        </p:spPr>
      </p:sp>
      <p:cxnSp>
        <p:nvCxnSpPr>
          <p:cNvPr id="1081" name="Google Shape;1081;p77"/>
          <p:cNvCxnSpPr>
            <a:stCxn id="1076" idx="2"/>
            <a:endCxn id="1077" idx="0"/>
          </p:cNvCxnSpPr>
          <p:nvPr/>
        </p:nvCxnSpPr>
        <p:spPr>
          <a:xfrm>
            <a:off x="4572000" y="1687075"/>
            <a:ext cx="0" cy="268200"/>
          </a:xfrm>
          <a:prstGeom prst="straightConnector1">
            <a:avLst/>
          </a:prstGeom>
          <a:noFill/>
          <a:ln w="9525" cap="flat" cmpd="sng">
            <a:solidFill>
              <a:schemeClr val="dk2"/>
            </a:solidFill>
            <a:prstDash val="solid"/>
            <a:round/>
            <a:headEnd type="none" w="med" len="med"/>
            <a:tailEnd type="triangle" w="med" len="med"/>
          </a:ln>
        </p:spPr>
      </p:cxnSp>
      <p:cxnSp>
        <p:nvCxnSpPr>
          <p:cNvPr id="1082" name="Google Shape;1082;p77"/>
          <p:cNvCxnSpPr>
            <a:stCxn id="1077" idx="2"/>
            <a:endCxn id="1078" idx="0"/>
          </p:cNvCxnSpPr>
          <p:nvPr/>
        </p:nvCxnSpPr>
        <p:spPr>
          <a:xfrm>
            <a:off x="4572000" y="2592175"/>
            <a:ext cx="0" cy="277500"/>
          </a:xfrm>
          <a:prstGeom prst="straightConnector1">
            <a:avLst/>
          </a:prstGeom>
          <a:noFill/>
          <a:ln w="9525" cap="flat" cmpd="sng">
            <a:solidFill>
              <a:schemeClr val="dk2"/>
            </a:solidFill>
            <a:prstDash val="solid"/>
            <a:round/>
            <a:headEnd type="none" w="med" len="med"/>
            <a:tailEnd type="triangle" w="med" len="med"/>
          </a:ln>
        </p:spPr>
      </p:cxnSp>
      <p:cxnSp>
        <p:nvCxnSpPr>
          <p:cNvPr id="1083" name="Google Shape;1083;p77"/>
          <p:cNvCxnSpPr>
            <a:endCxn id="1079" idx="0"/>
          </p:cNvCxnSpPr>
          <p:nvPr/>
        </p:nvCxnSpPr>
        <p:spPr>
          <a:xfrm>
            <a:off x="4572000" y="3715375"/>
            <a:ext cx="0" cy="221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fade">
                                      <p:cBhvr>
                                        <p:cTn id="7" dur="1000"/>
                                        <p:tgtEl>
                                          <p:spTgt spid="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7"/>
          <p:cNvSpPr txBox="1"/>
          <p:nvPr/>
        </p:nvSpPr>
        <p:spPr>
          <a:xfrm>
            <a:off x="944094" y="39854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Label the Data</a:t>
            </a:r>
            <a:endParaRPr sz="2400">
              <a:solidFill>
                <a:srgbClr val="666666"/>
              </a:solidFill>
              <a:latin typeface="Cambria"/>
              <a:ea typeface="Cambria"/>
              <a:cs typeface="Cambria"/>
              <a:sym typeface="Cambria"/>
            </a:endParaRPr>
          </a:p>
        </p:txBody>
      </p:sp>
      <p:pic>
        <p:nvPicPr>
          <p:cNvPr id="128" name="Google Shape;128;p27"/>
          <p:cNvPicPr preferRelativeResize="0"/>
          <p:nvPr/>
        </p:nvPicPr>
        <p:blipFill>
          <a:blip r:embed="rId3">
            <a:alphaModFix/>
          </a:blip>
          <a:stretch>
            <a:fillRect/>
          </a:stretch>
        </p:blipFill>
        <p:spPr>
          <a:xfrm>
            <a:off x="2256638" y="730575"/>
            <a:ext cx="4630726" cy="30859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78"/>
          <p:cNvSpPr txBox="1"/>
          <p:nvPr/>
        </p:nvSpPr>
        <p:spPr>
          <a:xfrm>
            <a:off x="1069669" y="23580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1155CC"/>
                </a:solidFill>
                <a:latin typeface="Cambria"/>
                <a:ea typeface="Cambria"/>
                <a:cs typeface="Cambria"/>
                <a:sym typeface="Cambria"/>
              </a:rPr>
              <a:t>..till data points stop changing Cluster</a:t>
            </a:r>
            <a:endParaRPr sz="2400">
              <a:solidFill>
                <a:srgbClr val="1155CC"/>
              </a:solidFill>
              <a:latin typeface="Cambria"/>
              <a:ea typeface="Cambria"/>
              <a:cs typeface="Cambria"/>
              <a:sym typeface="Cambri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79"/>
          <p:cNvSpPr txBox="1"/>
          <p:nvPr/>
        </p:nvSpPr>
        <p:spPr>
          <a:xfrm>
            <a:off x="944094" y="66675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Cambria"/>
                <a:ea typeface="Cambria"/>
                <a:cs typeface="Cambria"/>
                <a:sym typeface="Cambria"/>
              </a:rPr>
              <a:t>K-Means Goal</a:t>
            </a:r>
            <a:endParaRPr sz="2400">
              <a:solidFill>
                <a:srgbClr val="434343"/>
              </a:solidFill>
              <a:latin typeface="Cambria"/>
              <a:ea typeface="Cambria"/>
              <a:cs typeface="Cambria"/>
              <a:sym typeface="Cambria"/>
            </a:endParaRPr>
          </a:p>
        </p:txBody>
      </p:sp>
      <p:pic>
        <p:nvPicPr>
          <p:cNvPr id="1094" name="Google Shape;1094;p79"/>
          <p:cNvPicPr preferRelativeResize="0"/>
          <p:nvPr/>
        </p:nvPicPr>
        <p:blipFill>
          <a:blip r:embed="rId3">
            <a:alphaModFix/>
          </a:blip>
          <a:stretch>
            <a:fillRect/>
          </a:stretch>
        </p:blipFill>
        <p:spPr>
          <a:xfrm>
            <a:off x="3881113" y="2259325"/>
            <a:ext cx="2398775" cy="1075550"/>
          </a:xfrm>
          <a:prstGeom prst="rect">
            <a:avLst/>
          </a:prstGeom>
          <a:noFill/>
          <a:ln>
            <a:noFill/>
          </a:ln>
        </p:spPr>
      </p:pic>
      <p:sp>
        <p:nvSpPr>
          <p:cNvPr id="1095" name="Google Shape;1095;p79"/>
          <p:cNvSpPr txBox="1"/>
          <p:nvPr/>
        </p:nvSpPr>
        <p:spPr>
          <a:xfrm>
            <a:off x="1452600" y="2583350"/>
            <a:ext cx="15144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BF9000"/>
                </a:solidFill>
                <a:latin typeface="Cambria"/>
                <a:ea typeface="Cambria"/>
                <a:cs typeface="Cambria"/>
                <a:sym typeface="Cambria"/>
              </a:rPr>
              <a:t>Minimize</a:t>
            </a:r>
            <a:endParaRPr sz="1800" i="1">
              <a:solidFill>
                <a:srgbClr val="BF9000"/>
              </a:solidFill>
              <a:latin typeface="Cambria"/>
              <a:ea typeface="Cambria"/>
              <a:cs typeface="Cambria"/>
              <a:sym typeface="Cambria"/>
            </a:endParaRPr>
          </a:p>
        </p:txBody>
      </p:sp>
      <p:cxnSp>
        <p:nvCxnSpPr>
          <p:cNvPr id="1096" name="Google Shape;1096;p79"/>
          <p:cNvCxnSpPr>
            <a:stCxn id="1095" idx="3"/>
          </p:cNvCxnSpPr>
          <p:nvPr/>
        </p:nvCxnSpPr>
        <p:spPr>
          <a:xfrm>
            <a:off x="2967000" y="2797100"/>
            <a:ext cx="648300" cy="18000"/>
          </a:xfrm>
          <a:prstGeom prst="straightConnector1">
            <a:avLst/>
          </a:prstGeom>
          <a:noFill/>
          <a:ln w="9525" cap="flat" cmpd="sng">
            <a:solidFill>
              <a:schemeClr val="dk2"/>
            </a:solidFill>
            <a:prstDash val="solid"/>
            <a:round/>
            <a:headEnd type="none" w="med" len="med"/>
            <a:tailEnd type="triangle" w="med" len="med"/>
          </a:ln>
        </p:spPr>
      </p:cxnSp>
      <p:sp>
        <p:nvSpPr>
          <p:cNvPr id="1097" name="Google Shape;1097;p79"/>
          <p:cNvSpPr txBox="1"/>
          <p:nvPr/>
        </p:nvSpPr>
        <p:spPr>
          <a:xfrm>
            <a:off x="6177000" y="3421550"/>
            <a:ext cx="15144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i="1">
                <a:solidFill>
                  <a:srgbClr val="BF9000"/>
                </a:solidFill>
                <a:latin typeface="Cambria"/>
                <a:ea typeface="Cambria"/>
                <a:cs typeface="Cambria"/>
                <a:sym typeface="Cambria"/>
              </a:rPr>
              <a:t>Centroid</a:t>
            </a:r>
            <a:endParaRPr sz="1800" i="1">
              <a:solidFill>
                <a:srgbClr val="BF9000"/>
              </a:solidFill>
              <a:latin typeface="Cambria"/>
              <a:ea typeface="Cambria"/>
              <a:cs typeface="Cambria"/>
              <a:sym typeface="Cambria"/>
            </a:endParaRPr>
          </a:p>
        </p:txBody>
      </p:sp>
      <p:cxnSp>
        <p:nvCxnSpPr>
          <p:cNvPr id="1098" name="Google Shape;1098;p79"/>
          <p:cNvCxnSpPr>
            <a:stCxn id="1097" idx="0"/>
          </p:cNvCxnSpPr>
          <p:nvPr/>
        </p:nvCxnSpPr>
        <p:spPr>
          <a:xfrm rot="10800000">
            <a:off x="5929800" y="3082550"/>
            <a:ext cx="1004400" cy="339000"/>
          </a:xfrm>
          <a:prstGeom prst="straightConnector1">
            <a:avLst/>
          </a:prstGeom>
          <a:noFill/>
          <a:ln w="9525" cap="flat" cmpd="sng">
            <a:solidFill>
              <a:schemeClr val="dk2"/>
            </a:solidFill>
            <a:prstDash val="solid"/>
            <a:round/>
            <a:headEnd type="none" w="med" len="med"/>
            <a:tailEnd type="triangle" w="med" len="med"/>
          </a:ln>
        </p:spPr>
      </p:cxnSp>
      <p:pic>
        <p:nvPicPr>
          <p:cNvPr id="1099" name="Google Shape;1099;p79"/>
          <p:cNvPicPr preferRelativeResize="0"/>
          <p:nvPr/>
        </p:nvPicPr>
        <p:blipFill>
          <a:blip r:embed="rId4">
            <a:alphaModFix/>
          </a:blip>
          <a:stretch>
            <a:fillRect/>
          </a:stretch>
        </p:blipFill>
        <p:spPr>
          <a:xfrm>
            <a:off x="4290738" y="4063150"/>
            <a:ext cx="1579534" cy="427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7"/>
                                        </p:tgtEl>
                                        <p:attrNameLst>
                                          <p:attrName>style.visibility</p:attrName>
                                        </p:attrNameLst>
                                      </p:cBhvr>
                                      <p:to>
                                        <p:strVal val="visible"/>
                                      </p:to>
                                    </p:set>
                                    <p:animEffect transition="in" filter="fade">
                                      <p:cBhvr>
                                        <p:cTn id="7" dur="1000"/>
                                        <p:tgtEl>
                                          <p:spTgt spid="1097"/>
                                        </p:tgtEl>
                                      </p:cBhvr>
                                    </p:animEffect>
                                  </p:childTnLst>
                                </p:cTn>
                              </p:par>
                              <p:par>
                                <p:cTn id="8" presetID="10" presetClass="entr" presetSubtype="0" fill="hold" nodeType="withEffect">
                                  <p:stCondLst>
                                    <p:cond delay="0"/>
                                  </p:stCondLst>
                                  <p:childTnLst>
                                    <p:set>
                                      <p:cBhvr>
                                        <p:cTn id="9" dur="1" fill="hold">
                                          <p:stCondLst>
                                            <p:cond delay="0"/>
                                          </p:stCondLst>
                                        </p:cTn>
                                        <p:tgtEl>
                                          <p:spTgt spid="1098"/>
                                        </p:tgtEl>
                                        <p:attrNameLst>
                                          <p:attrName>style.visibility</p:attrName>
                                        </p:attrNameLst>
                                      </p:cBhvr>
                                      <p:to>
                                        <p:strVal val="visible"/>
                                      </p:to>
                                    </p:set>
                                    <p:animEffect transition="in" filter="fade">
                                      <p:cBhvr>
                                        <p:cTn id="10" dur="1000"/>
                                        <p:tgtEl>
                                          <p:spTgt spid="1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99"/>
                                        </p:tgtEl>
                                        <p:attrNameLst>
                                          <p:attrName>style.visibility</p:attrName>
                                        </p:attrNameLst>
                                      </p:cBhvr>
                                      <p:to>
                                        <p:strVal val="visible"/>
                                      </p:to>
                                    </p:set>
                                    <p:animEffect transition="in" filter="fade">
                                      <p:cBhvr>
                                        <p:cTn id="15" dur="1000"/>
                                        <p:tgtEl>
                                          <p:spTgt spid="1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80"/>
          <p:cNvSpPr/>
          <p:nvPr/>
        </p:nvSpPr>
        <p:spPr>
          <a:xfrm>
            <a:off x="2553938" y="1466075"/>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0"/>
          <p:cNvSpPr/>
          <p:nvPr/>
        </p:nvSpPr>
        <p:spPr>
          <a:xfrm>
            <a:off x="3154918" y="1692398"/>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0"/>
          <p:cNvSpPr/>
          <p:nvPr/>
        </p:nvSpPr>
        <p:spPr>
          <a:xfrm>
            <a:off x="3600408" y="2213043"/>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0"/>
          <p:cNvSpPr/>
          <p:nvPr/>
        </p:nvSpPr>
        <p:spPr>
          <a:xfrm>
            <a:off x="3135310" y="2162699"/>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0"/>
          <p:cNvSpPr/>
          <p:nvPr/>
        </p:nvSpPr>
        <p:spPr>
          <a:xfrm>
            <a:off x="4065506" y="2274506"/>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0"/>
          <p:cNvSpPr/>
          <p:nvPr/>
        </p:nvSpPr>
        <p:spPr>
          <a:xfrm>
            <a:off x="3949182" y="2824016"/>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0"/>
          <p:cNvSpPr/>
          <p:nvPr/>
        </p:nvSpPr>
        <p:spPr>
          <a:xfrm>
            <a:off x="3716683" y="316350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0"/>
          <p:cNvSpPr/>
          <p:nvPr/>
        </p:nvSpPr>
        <p:spPr>
          <a:xfrm>
            <a:off x="3600408" y="1126589"/>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0"/>
          <p:cNvSpPr/>
          <p:nvPr/>
        </p:nvSpPr>
        <p:spPr>
          <a:xfrm>
            <a:off x="4646879" y="1352913"/>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0"/>
          <p:cNvSpPr/>
          <p:nvPr/>
        </p:nvSpPr>
        <p:spPr>
          <a:xfrm>
            <a:off x="4106858" y="1598802"/>
            <a:ext cx="232500" cy="226200"/>
          </a:xfrm>
          <a:prstGeom prst="ellipse">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0"/>
          <p:cNvSpPr/>
          <p:nvPr/>
        </p:nvSpPr>
        <p:spPr>
          <a:xfrm>
            <a:off x="4530604" y="2427950"/>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0"/>
          <p:cNvSpPr/>
          <p:nvPr/>
        </p:nvSpPr>
        <p:spPr>
          <a:xfrm>
            <a:off x="5577074" y="203188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0"/>
          <p:cNvSpPr/>
          <p:nvPr/>
        </p:nvSpPr>
        <p:spPr>
          <a:xfrm>
            <a:off x="5577074" y="1126589"/>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0"/>
          <p:cNvSpPr/>
          <p:nvPr/>
        </p:nvSpPr>
        <p:spPr>
          <a:xfrm>
            <a:off x="5344525" y="305034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0"/>
          <p:cNvSpPr/>
          <p:nvPr/>
        </p:nvSpPr>
        <p:spPr>
          <a:xfrm>
            <a:off x="6158447" y="2710854"/>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0"/>
          <p:cNvSpPr/>
          <p:nvPr/>
        </p:nvSpPr>
        <p:spPr>
          <a:xfrm>
            <a:off x="5809623" y="350298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0"/>
          <p:cNvSpPr/>
          <p:nvPr/>
        </p:nvSpPr>
        <p:spPr>
          <a:xfrm>
            <a:off x="4530604" y="191872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0"/>
          <p:cNvSpPr/>
          <p:nvPr/>
        </p:nvSpPr>
        <p:spPr>
          <a:xfrm>
            <a:off x="2670213" y="1918722"/>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0"/>
          <p:cNvSpPr/>
          <p:nvPr/>
        </p:nvSpPr>
        <p:spPr>
          <a:xfrm>
            <a:off x="3367859" y="2031884"/>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0"/>
          <p:cNvSpPr/>
          <p:nvPr/>
        </p:nvSpPr>
        <p:spPr>
          <a:xfrm>
            <a:off x="3135310" y="2710854"/>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0"/>
          <p:cNvSpPr/>
          <p:nvPr/>
        </p:nvSpPr>
        <p:spPr>
          <a:xfrm>
            <a:off x="3600408" y="2597693"/>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0"/>
          <p:cNvSpPr/>
          <p:nvPr/>
        </p:nvSpPr>
        <p:spPr>
          <a:xfrm>
            <a:off x="4646879" y="2824016"/>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0"/>
          <p:cNvSpPr/>
          <p:nvPr/>
        </p:nvSpPr>
        <p:spPr>
          <a:xfrm>
            <a:off x="5693349" y="3050340"/>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0"/>
          <p:cNvSpPr/>
          <p:nvPr/>
        </p:nvSpPr>
        <p:spPr>
          <a:xfrm>
            <a:off x="4065506" y="1126589"/>
            <a:ext cx="232500" cy="226200"/>
          </a:xfrm>
          <a:prstGeom prst="ellipse">
            <a:avLst/>
          </a:prstGeom>
          <a:solidFill>
            <a:srgbClr val="C9DAF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0"/>
          <p:cNvSpPr/>
          <p:nvPr/>
        </p:nvSpPr>
        <p:spPr>
          <a:xfrm>
            <a:off x="4879428" y="3502987"/>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0"/>
          <p:cNvSpPr/>
          <p:nvPr/>
        </p:nvSpPr>
        <p:spPr>
          <a:xfrm>
            <a:off x="4646879" y="3163502"/>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0"/>
          <p:cNvSpPr/>
          <p:nvPr/>
        </p:nvSpPr>
        <p:spPr>
          <a:xfrm>
            <a:off x="5228251" y="395563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0"/>
          <p:cNvSpPr/>
          <p:nvPr/>
        </p:nvSpPr>
        <p:spPr>
          <a:xfrm>
            <a:off x="4763153" y="4068796"/>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0"/>
          <p:cNvSpPr/>
          <p:nvPr/>
        </p:nvSpPr>
        <p:spPr>
          <a:xfrm>
            <a:off x="5344525" y="1579236"/>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0"/>
          <p:cNvSpPr/>
          <p:nvPr/>
        </p:nvSpPr>
        <p:spPr>
          <a:xfrm>
            <a:off x="6042172" y="3842472"/>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0"/>
          <p:cNvSpPr/>
          <p:nvPr/>
        </p:nvSpPr>
        <p:spPr>
          <a:xfrm>
            <a:off x="5693349" y="4068796"/>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0"/>
          <p:cNvSpPr/>
          <p:nvPr/>
        </p:nvSpPr>
        <p:spPr>
          <a:xfrm>
            <a:off x="3251585" y="3729311"/>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0"/>
          <p:cNvSpPr/>
          <p:nvPr/>
        </p:nvSpPr>
        <p:spPr>
          <a:xfrm>
            <a:off x="4065506" y="3955634"/>
            <a:ext cx="232500" cy="226200"/>
          </a:xfrm>
          <a:prstGeom prst="ellipse">
            <a:avLst/>
          </a:prstGeom>
          <a:solidFill>
            <a:srgbClr val="EA9999"/>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0"/>
          <p:cNvSpPr/>
          <p:nvPr/>
        </p:nvSpPr>
        <p:spPr>
          <a:xfrm>
            <a:off x="2670213" y="3276663"/>
            <a:ext cx="232500" cy="226200"/>
          </a:xfrm>
          <a:prstGeom prst="ellipse">
            <a:avLst/>
          </a:pr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0"/>
          <p:cNvSpPr/>
          <p:nvPr/>
        </p:nvSpPr>
        <p:spPr>
          <a:xfrm>
            <a:off x="6158447" y="1918722"/>
            <a:ext cx="232500" cy="226200"/>
          </a:xfrm>
          <a:prstGeom prst="ellipse">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0"/>
          <p:cNvSpPr/>
          <p:nvPr/>
        </p:nvSpPr>
        <p:spPr>
          <a:xfrm>
            <a:off x="3367871" y="2453044"/>
            <a:ext cx="232500" cy="226200"/>
          </a:xfrm>
          <a:prstGeom prst="ellipse">
            <a:avLst/>
          </a:prstGeom>
          <a:solidFill>
            <a:srgbClr val="F1C23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0"/>
          <p:cNvSpPr/>
          <p:nvPr/>
        </p:nvSpPr>
        <p:spPr>
          <a:xfrm>
            <a:off x="5067955" y="3709687"/>
            <a:ext cx="232500" cy="226200"/>
          </a:xfrm>
          <a:prstGeom prst="ellipse">
            <a:avLst/>
          </a:prstGeom>
          <a:solidFill>
            <a:srgbClr val="CC0000"/>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0"/>
          <p:cNvSpPr/>
          <p:nvPr/>
        </p:nvSpPr>
        <p:spPr>
          <a:xfrm>
            <a:off x="5153125" y="1879494"/>
            <a:ext cx="232500" cy="226200"/>
          </a:xfrm>
          <a:prstGeom prst="ellipse">
            <a:avLst/>
          </a:prstGeom>
          <a:solidFill>
            <a:srgbClr val="0000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81"/>
          <p:cNvSpPr txBox="1"/>
          <p:nvPr/>
        </p:nvSpPr>
        <p:spPr>
          <a:xfrm>
            <a:off x="1038819" y="16482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Prediction for a new Data point?</a:t>
            </a:r>
            <a:endParaRPr sz="2400">
              <a:solidFill>
                <a:srgbClr val="1155CC"/>
              </a:solidFill>
              <a:latin typeface="Cambria"/>
              <a:ea typeface="Cambria"/>
              <a:cs typeface="Cambria"/>
              <a:sym typeface="Cambria"/>
            </a:endParaRPr>
          </a:p>
        </p:txBody>
      </p:sp>
      <p:sp>
        <p:nvSpPr>
          <p:cNvPr id="1147" name="Google Shape;1147;p81"/>
          <p:cNvSpPr txBox="1"/>
          <p:nvPr/>
        </p:nvSpPr>
        <p:spPr>
          <a:xfrm>
            <a:off x="1038819" y="29436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BF9000"/>
                </a:solidFill>
                <a:latin typeface="Architects Daughter"/>
                <a:ea typeface="Architects Daughter"/>
                <a:cs typeface="Architects Daughter"/>
                <a:sym typeface="Architects Daughter"/>
              </a:rPr>
              <a:t>Check distance from Centroids</a:t>
            </a:r>
            <a:endParaRPr sz="2400">
              <a:solidFill>
                <a:srgbClr val="BF9000"/>
              </a:solidFill>
              <a:latin typeface="Architects Daughter"/>
              <a:ea typeface="Architects Daughter"/>
              <a:cs typeface="Architects Daughter"/>
              <a:sym typeface="Architects Daugh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7"/>
                                        </p:tgtEl>
                                        <p:attrNameLst>
                                          <p:attrName>style.visibility</p:attrName>
                                        </p:attrNameLst>
                                      </p:cBhvr>
                                      <p:to>
                                        <p:strVal val="visible"/>
                                      </p:to>
                                    </p:set>
                                    <p:animEffect transition="in" filter="fade">
                                      <p:cBhvr>
                                        <p:cTn id="7" dur="1000"/>
                                        <p:tgtEl>
                                          <p:spTgt spid="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82"/>
          <p:cNvSpPr txBox="1"/>
          <p:nvPr/>
        </p:nvSpPr>
        <p:spPr>
          <a:xfrm>
            <a:off x="1038819" y="23580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0000FF"/>
                </a:solidFill>
                <a:latin typeface="Cambria"/>
                <a:ea typeface="Cambria"/>
                <a:cs typeface="Cambria"/>
                <a:sym typeface="Cambria"/>
              </a:rPr>
              <a:t>What should be value of ‘K’?</a:t>
            </a:r>
            <a:endParaRPr sz="2400">
              <a:solidFill>
                <a:srgbClr val="0000FF"/>
              </a:solidFill>
              <a:latin typeface="Cambria"/>
              <a:ea typeface="Cambria"/>
              <a:cs typeface="Cambria"/>
              <a:sym typeface="Cambri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pic>
        <p:nvPicPr>
          <p:cNvPr id="1157" name="Google Shape;1157;p83"/>
          <p:cNvPicPr preferRelativeResize="0"/>
          <p:nvPr/>
        </p:nvPicPr>
        <p:blipFill>
          <a:blip r:embed="rId3">
            <a:alphaModFix/>
          </a:blip>
          <a:stretch>
            <a:fillRect/>
          </a:stretch>
        </p:blipFill>
        <p:spPr>
          <a:xfrm>
            <a:off x="2540900" y="190350"/>
            <a:ext cx="4293400" cy="4067450"/>
          </a:xfrm>
          <a:prstGeom prst="rect">
            <a:avLst/>
          </a:prstGeom>
          <a:noFill/>
          <a:ln>
            <a:noFill/>
          </a:ln>
        </p:spPr>
      </p:pic>
      <p:sp>
        <p:nvSpPr>
          <p:cNvPr id="1158" name="Google Shape;1158;p83"/>
          <p:cNvSpPr/>
          <p:nvPr/>
        </p:nvSpPr>
        <p:spPr>
          <a:xfrm>
            <a:off x="4221850" y="3223875"/>
            <a:ext cx="246900" cy="29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3"/>
          <p:cNvSpPr txBox="1"/>
          <p:nvPr/>
        </p:nvSpPr>
        <p:spPr>
          <a:xfrm>
            <a:off x="1007969" y="42578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BF9000"/>
                </a:solidFill>
                <a:latin typeface="Architects Daughter"/>
                <a:ea typeface="Architects Daughter"/>
                <a:cs typeface="Architects Daughter"/>
                <a:sym typeface="Architects Daughter"/>
              </a:rPr>
              <a:t>Elbow method</a:t>
            </a:r>
            <a:endParaRPr sz="1800">
              <a:solidFill>
                <a:srgbClr val="BF9000"/>
              </a:solidFill>
              <a:latin typeface="Architects Daughter"/>
              <a:ea typeface="Architects Daughter"/>
              <a:cs typeface="Architects Daughter"/>
              <a:sym typeface="Architects Daughter"/>
            </a:endParaRPr>
          </a:p>
        </p:txBody>
      </p:sp>
      <p:pic>
        <p:nvPicPr>
          <p:cNvPr id="1160" name="Google Shape;1160;p83"/>
          <p:cNvPicPr preferRelativeResize="0"/>
          <p:nvPr/>
        </p:nvPicPr>
        <p:blipFill>
          <a:blip r:embed="rId4">
            <a:alphaModFix/>
          </a:blip>
          <a:stretch>
            <a:fillRect/>
          </a:stretch>
        </p:blipFill>
        <p:spPr>
          <a:xfrm>
            <a:off x="4221845" y="839725"/>
            <a:ext cx="1365250" cy="612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1000"/>
                                        <p:tgtEl>
                                          <p:spTgt spid="1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9"/>
                                        </p:tgtEl>
                                        <p:attrNameLst>
                                          <p:attrName>style.visibility</p:attrName>
                                        </p:attrNameLst>
                                      </p:cBhvr>
                                      <p:to>
                                        <p:strVal val="visible"/>
                                      </p:to>
                                    </p:set>
                                    <p:animEffect transition="in" filter="fade">
                                      <p:cBhvr>
                                        <p:cTn id="12" dur="1000"/>
                                        <p:tgtEl>
                                          <p:spTgt spid="11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0"/>
                                        </p:tgtEl>
                                        <p:attrNameLst>
                                          <p:attrName>style.visibility</p:attrName>
                                        </p:attrNameLst>
                                      </p:cBhvr>
                                      <p:to>
                                        <p:strVal val="visible"/>
                                      </p:to>
                                    </p:set>
                                    <p:animEffect transition="in" filter="fade">
                                      <p:cBhvr>
                                        <p:cTn id="17" dur="1000"/>
                                        <p:tgtEl>
                                          <p:spTgt spid="1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404252" y="915311"/>
            <a:ext cx="6425298" cy="3794855"/>
          </a:xfrm>
        </p:spPr>
        <p:txBody>
          <a:bodyPr wrap="square">
            <a:spAutoFit/>
          </a:bodyPr>
          <a:lstStyle/>
          <a:p>
            <a:pPr marL="257175" indent="-257175">
              <a:buFont typeface="+mj-lt"/>
              <a:buAutoNum type="arabicPeriod" startAt="9"/>
            </a:pPr>
            <a:r>
              <a:rPr lang="en-US" sz="1200" dirty="0"/>
              <a:t>Given that the total variance T across the entire data set is a constant, T = BC + WC (T = between cluster variations (BC) and within cluster variance (WC)</a:t>
            </a:r>
          </a:p>
          <a:p>
            <a:pPr marL="257175" indent="-257175">
              <a:buFont typeface="+mj-lt"/>
              <a:buAutoNum type="arabicPeriod" startAt="9"/>
            </a:pPr>
            <a:endParaRPr lang="en-US" sz="1200" dirty="0"/>
          </a:p>
          <a:p>
            <a:pPr marL="257175" indent="-257175">
              <a:buFont typeface="+mj-lt"/>
              <a:buAutoNum type="arabicPeriod" startAt="9"/>
            </a:pPr>
            <a:r>
              <a:rPr lang="en-US" sz="1200" dirty="0"/>
              <a:t>Thus  WC = T – BC</a:t>
            </a:r>
          </a:p>
          <a:p>
            <a:pPr marL="257175" indent="-257175">
              <a:buFont typeface="+mj-lt"/>
              <a:buAutoNum type="arabicPeriod" startAt="9"/>
            </a:pPr>
            <a:endParaRPr lang="en-US" sz="1200" dirty="0"/>
          </a:p>
          <a:p>
            <a:pPr marL="257175" indent="-257175">
              <a:buFont typeface="+mj-lt"/>
              <a:buAutoNum type="arabicPeriod" startAt="9"/>
            </a:pPr>
            <a:r>
              <a:rPr lang="en-US" sz="1200" dirty="0"/>
              <a:t>Minimizing WC = Maximizing BC. Thus the objective of clustering is to get tightest and farthest clusters. Achieving one will automatically get the other i.e. tightest will make the clusters farthest. In the process ensure the clusters are natural, meaningful</a:t>
            </a:r>
          </a:p>
          <a:p>
            <a:pPr marL="257175" indent="-257175">
              <a:buFont typeface="+mj-lt"/>
              <a:buAutoNum type="arabicPeriod" startAt="9"/>
            </a:pPr>
            <a:endParaRPr lang="en-US" sz="1200" dirty="0"/>
          </a:p>
          <a:p>
            <a:pPr marL="257175" indent="-257175">
              <a:buFont typeface="+mj-lt"/>
              <a:buAutoNum type="arabicPeriod" startAt="9"/>
            </a:pPr>
            <a:r>
              <a:rPr lang="en-US" sz="1200" dirty="0"/>
              <a:t>Unfortunately, there is no well defined algorithm to achieve this. The problem of finding the tightest and farthest clusters in a data set belongs to a family of problems called the NP Hard problems (Non deterministic, Polynomial-time Hard problems). Ref: </a:t>
            </a:r>
            <a:r>
              <a:rPr lang="en-US" sz="1200" dirty="0">
                <a:hlinkClick r:id="rId3"/>
              </a:rPr>
              <a:t>http://jeffe.cs.illinois.edu/teaching/algorithms/notes/30-nphard.pdf</a:t>
            </a:r>
            <a:endParaRPr lang="en-US" sz="1200" dirty="0"/>
          </a:p>
          <a:p>
            <a:pPr marL="257175" indent="-257175">
              <a:buFont typeface="+mj-lt"/>
              <a:buAutoNum type="arabicPeriod" startAt="9"/>
            </a:pPr>
            <a:endParaRPr lang="en-US" sz="1200" dirty="0"/>
          </a:p>
          <a:p>
            <a:pPr marL="257175" indent="-257175">
              <a:buFont typeface="+mj-lt"/>
              <a:buAutoNum type="arabicPeriod" startAt="9"/>
            </a:pPr>
            <a:r>
              <a:rPr lang="en-US" sz="1200" dirty="0"/>
              <a:t>For this reason, the clustering algorithms usually converge to sub-optimal solutions or converge to local optima. However, they are still powerful techniques in highlighting hidden structures</a:t>
            </a:r>
          </a:p>
        </p:txBody>
      </p:sp>
    </p:spTree>
    <p:extLst>
      <p:ext uri="{BB962C8B-B14F-4D97-AF65-F5344CB8AC3E}">
        <p14:creationId xmlns:p14="http://schemas.microsoft.com/office/powerpoint/2010/main" val="4200827024"/>
      </p:ext>
    </p:extLst>
  </p:cSld>
  <p:clrMapOvr>
    <a:masterClrMapping/>
  </p:clrMapOvr>
  <p:transition spd="med">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54111" y="306940"/>
            <a:ext cx="8650841" cy="4208045"/>
          </a:xfrm>
        </p:spPr>
        <p:txBody>
          <a:bodyPr wrap="square">
            <a:spAutoFit/>
          </a:bodyPr>
          <a:lstStyle/>
          <a:p>
            <a:pPr marL="257175" indent="-257175">
              <a:buFont typeface="+mj-lt"/>
              <a:buAutoNum type="arabicPeriod"/>
            </a:pPr>
            <a:r>
              <a:rPr lang="en-US" sz="1200" dirty="0"/>
              <a:t>Distance measures and some key points:</a:t>
            </a:r>
          </a:p>
          <a:p>
            <a:pPr marL="640556" lvl="1" indent="-257175">
              <a:buFont typeface="+mj-lt"/>
              <a:buAutoNum type="alphaLcPeriod"/>
            </a:pPr>
            <a:r>
              <a:rPr lang="en-US" sz="1050" dirty="0"/>
              <a:t>Choice of distance measures play a key role in cluster analysis</a:t>
            </a:r>
          </a:p>
          <a:p>
            <a:pPr marL="640556" lvl="1" indent="-257175">
              <a:buFont typeface="+mj-lt"/>
              <a:buAutoNum type="alphaLcPeriod"/>
            </a:pPr>
            <a:r>
              <a:rPr lang="en-US" sz="1050" dirty="0"/>
              <a:t>Knowledge of the distribution of data (gaussian or otherwise) will help</a:t>
            </a:r>
          </a:p>
          <a:p>
            <a:pPr marL="640556" lvl="1" indent="-257175">
              <a:buFont typeface="+mj-lt"/>
              <a:buAutoNum type="alphaLcPeriod"/>
            </a:pPr>
            <a:r>
              <a:rPr lang="en-US" sz="1050" dirty="0"/>
              <a:t>Are the various attributes independent or influence each other</a:t>
            </a:r>
          </a:p>
          <a:p>
            <a:pPr marL="640556" lvl="1" indent="-257175">
              <a:buFont typeface="+mj-lt"/>
              <a:buAutoNum type="alphaLcPeriod"/>
            </a:pPr>
            <a:r>
              <a:rPr lang="en-US" sz="1050" dirty="0"/>
              <a:t>Are their outliers in the data on the various dimensions</a:t>
            </a:r>
          </a:p>
          <a:p>
            <a:pPr marL="640556" lvl="1" indent="-257175">
              <a:buFont typeface="+mj-lt"/>
              <a:buAutoNum type="alphaLcPeriod"/>
            </a:pPr>
            <a:r>
              <a:rPr lang="en-US" sz="1050" dirty="0"/>
              <a:t>Though Euclidian distance is the most commonly used distance metric, it has three main features that should be kept in view</a:t>
            </a:r>
          </a:p>
          <a:p>
            <a:pPr marL="940594" lvl="2" indent="-257175">
              <a:buFont typeface="+mj-lt"/>
              <a:buAutoNum type="alphaLcPeriod"/>
            </a:pPr>
            <a:r>
              <a:rPr lang="en-US" sz="900" dirty="0"/>
              <a:t>It is highly scale dependent. Changing the units of one variable can have a huge influence on the results. Hence standardizing the dimensions is a good practice</a:t>
            </a:r>
          </a:p>
          <a:p>
            <a:pPr marL="940594" lvl="2" indent="-257175">
              <a:buFont typeface="+mj-lt"/>
              <a:buAutoNum type="alphaLcPeriod"/>
            </a:pPr>
            <a:r>
              <a:rPr lang="en-US" sz="900" dirty="0"/>
              <a:t>It completely ignores the relationship between measurements (Refer to Mahalanobis distance diagram)</a:t>
            </a:r>
          </a:p>
          <a:p>
            <a:pPr marL="940594" lvl="2" indent="-257175">
              <a:buFont typeface="+mj-lt"/>
              <a:buAutoNum type="alphaLcPeriod"/>
            </a:pPr>
            <a:r>
              <a:rPr lang="en-US" sz="900" dirty="0"/>
              <a:t>It is sensitive to outliers. If the data has outliers that cannot be handled or removed, use of Manhattan distance is preferred</a:t>
            </a:r>
          </a:p>
          <a:p>
            <a:pPr marL="640556" lvl="1" indent="-257175">
              <a:buFont typeface="+mj-lt"/>
              <a:buAutoNum type="alphaLcPeriod"/>
            </a:pPr>
            <a:r>
              <a:rPr lang="en-US" sz="1050" u="sng" dirty="0" err="1"/>
              <a:t>KMeans</a:t>
            </a:r>
            <a:r>
              <a:rPr lang="en-US" sz="1050" u="sng" dirty="0"/>
              <a:t> algorithm implements only Euclidian distance</a:t>
            </a:r>
          </a:p>
          <a:p>
            <a:pPr marL="257175" indent="-257175">
              <a:buFont typeface="+mj-lt"/>
              <a:buAutoNum type="arabicPeriod"/>
            </a:pPr>
            <a:endParaRPr lang="en-US" sz="1200" dirty="0"/>
          </a:p>
        </p:txBody>
      </p:sp>
    </p:spTree>
    <p:extLst>
      <p:ext uri="{BB962C8B-B14F-4D97-AF65-F5344CB8AC3E}">
        <p14:creationId xmlns:p14="http://schemas.microsoft.com/office/powerpoint/2010/main" val="229185669"/>
      </p:ext>
    </p:extLst>
  </p:cSld>
  <p:clrMapOvr>
    <a:masterClrMapping/>
  </p:clrMapOvr>
  <p:transition spd="med">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284511" y="489847"/>
            <a:ext cx="6316439" cy="310253"/>
          </a:xfrm>
          <a:prstGeom prst="rect">
            <a:avLst/>
          </a:prstGeom>
        </p:spPr>
        <p:txBody>
          <a:bodyPr/>
          <a:lstStyle/>
          <a:p>
            <a:r>
              <a:rPr lang="en-US" altLang="en-US" sz="1350" dirty="0"/>
              <a:t>Machine Learning (K Means Clustering – Some considerations ) </a:t>
            </a:r>
          </a:p>
        </p:txBody>
      </p:sp>
      <p:sp>
        <p:nvSpPr>
          <p:cNvPr id="340995" name="Rectangle 3"/>
          <p:cNvSpPr>
            <a:spLocks noGrp="1" noChangeArrowheads="1"/>
          </p:cNvSpPr>
          <p:nvPr>
            <p:ph idx="4294967295"/>
          </p:nvPr>
        </p:nvSpPr>
        <p:spPr>
          <a:xfrm>
            <a:off x="1453243" y="942377"/>
            <a:ext cx="6172200" cy="3370123"/>
          </a:xfrm>
        </p:spPr>
        <p:txBody>
          <a:bodyPr>
            <a:spAutoFit/>
          </a:bodyPr>
          <a:lstStyle/>
          <a:p>
            <a:pPr marL="257175" indent="-257175">
              <a:buFont typeface="+mj-lt"/>
              <a:buAutoNum type="arabicPeriod"/>
            </a:pPr>
            <a:r>
              <a:rPr lang="en-US" sz="1200" dirty="0"/>
              <a:t>K-Means (</a:t>
            </a:r>
            <a:r>
              <a:rPr lang="en-US" sz="1200" dirty="0" err="1"/>
              <a:t>a.k.a</a:t>
            </a:r>
            <a:r>
              <a:rPr lang="en-US" sz="1200" dirty="0"/>
              <a:t> Lloyd’s algorithm) clusters data by separating data points into groups of equal variance, minimizing a criterion known as the inertia or within-cluster sum-of-squared errors</a:t>
            </a:r>
          </a:p>
          <a:p>
            <a:pPr marL="257175" indent="-257175">
              <a:buFont typeface="+mj-lt"/>
              <a:buAutoNum type="arabicPeriod"/>
            </a:pPr>
            <a:endParaRPr lang="en-US" sz="1200" dirty="0"/>
          </a:p>
          <a:p>
            <a:pPr marL="257175" indent="-257175">
              <a:buFont typeface="+mj-lt"/>
              <a:buAutoNum type="arabicPeriod"/>
            </a:pPr>
            <a:r>
              <a:rPr lang="en-US" sz="1200" dirty="0"/>
              <a:t>It requires the number of clusters to be specified, hence the term “K” in its name</a:t>
            </a:r>
          </a:p>
          <a:p>
            <a:pPr marL="257175" indent="-257175">
              <a:buFont typeface="+mj-lt"/>
              <a:buAutoNum type="arabicPeriod"/>
            </a:pPr>
            <a:endParaRPr lang="en-US" sz="1200" dirty="0"/>
          </a:p>
          <a:p>
            <a:pPr marL="257175" indent="-257175">
              <a:buFont typeface="+mj-lt"/>
              <a:buAutoNum type="arabicPeriod"/>
            </a:pPr>
            <a:r>
              <a:rPr lang="en-US" sz="1200" dirty="0"/>
              <a:t>It divides the samples into K disjoint clusters Ci, each described by the mean of the samples in the cluster. The means are commonly called “centroids” (they are not the points from the data)</a:t>
            </a:r>
          </a:p>
          <a:p>
            <a:pPr marL="257175" indent="-257175">
              <a:buFont typeface="+mj-lt"/>
              <a:buAutoNum type="arabicPeriod"/>
            </a:pPr>
            <a:endParaRPr lang="en-US" sz="1200" dirty="0"/>
          </a:p>
          <a:p>
            <a:pPr marL="257175" indent="-257175">
              <a:buFont typeface="+mj-lt"/>
              <a:buAutoNum type="arabicPeriod"/>
            </a:pPr>
            <a:r>
              <a:rPr lang="en-US" sz="1200" dirty="0"/>
              <a:t>The K-Means algorithm chooses centroids that minimizes the within cluster inertia (variations) across all the clusters</a:t>
            </a:r>
          </a:p>
          <a:p>
            <a:pPr marL="257175" indent="-257175">
              <a:buFont typeface="+mj-lt"/>
              <a:buAutoNum type="arabicPeriod"/>
            </a:pPr>
            <a:endParaRPr lang="en-US" sz="1200" dirty="0"/>
          </a:p>
          <a:p>
            <a:pPr marL="0" indent="0">
              <a:buNone/>
            </a:pPr>
            <a:endParaRPr lang="en-US" sz="1200" dirty="0"/>
          </a:p>
          <a:p>
            <a:pPr marL="257175" indent="-257175">
              <a:buFont typeface="+mj-lt"/>
              <a:buAutoNum type="arabicPeriod"/>
            </a:pPr>
            <a:endParaRPr lang="en-US" sz="1200" dirty="0"/>
          </a:p>
        </p:txBody>
      </p:sp>
    </p:spTree>
    <p:extLst>
      <p:ext uri="{BB962C8B-B14F-4D97-AF65-F5344CB8AC3E}">
        <p14:creationId xmlns:p14="http://schemas.microsoft.com/office/powerpoint/2010/main" val="1201462758"/>
      </p:ext>
    </p:extLst>
  </p:cSld>
  <p:clrMapOvr>
    <a:masterClrMapping/>
  </p:clrMapOvr>
  <p:transition spd="med">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284511" y="489847"/>
            <a:ext cx="6316439" cy="310253"/>
          </a:xfrm>
          <a:prstGeom prst="rect">
            <a:avLst/>
          </a:prstGeom>
        </p:spPr>
        <p:txBody>
          <a:bodyPr/>
          <a:lstStyle/>
          <a:p>
            <a:r>
              <a:rPr lang="en-US" altLang="en-US" sz="1350" dirty="0"/>
              <a:t>Machine Learning (K Means Clustering – Some considerations ) </a:t>
            </a:r>
          </a:p>
        </p:txBody>
      </p:sp>
      <p:sp>
        <p:nvSpPr>
          <p:cNvPr id="340995" name="Rectangle 3"/>
          <p:cNvSpPr>
            <a:spLocks noGrp="1" noChangeArrowheads="1"/>
          </p:cNvSpPr>
          <p:nvPr>
            <p:ph idx="4294967295"/>
          </p:nvPr>
        </p:nvSpPr>
        <p:spPr>
          <a:xfrm>
            <a:off x="1453243" y="857251"/>
            <a:ext cx="6172200" cy="3157757"/>
          </a:xfrm>
        </p:spPr>
        <p:txBody>
          <a:bodyPr>
            <a:spAutoFit/>
          </a:bodyPr>
          <a:lstStyle/>
          <a:p>
            <a:pPr marL="0" indent="0">
              <a:buNone/>
            </a:pPr>
            <a:endParaRPr lang="en-US" sz="1200" dirty="0"/>
          </a:p>
          <a:p>
            <a:pPr marL="257175" indent="-257175">
              <a:buFont typeface="+mj-lt"/>
              <a:buAutoNum type="arabicPeriod" startAt="5"/>
            </a:pPr>
            <a:r>
              <a:rPr lang="en-US" sz="1200" dirty="0"/>
              <a:t>From a computational perspective, the k-means algorithm is indifferent to the units of measure for a given attribute (for example, meters or centimeters for a patient's height). However, the algorithm will identify different clusters depending on the choice of the units of measure. </a:t>
            </a:r>
          </a:p>
          <a:p>
            <a:pPr marL="257175" indent="-257175">
              <a:buFont typeface="+mj-lt"/>
              <a:buAutoNum type="arabicPeriod" startAt="5"/>
            </a:pPr>
            <a:endParaRPr lang="en-US" sz="1200" dirty="0"/>
          </a:p>
          <a:p>
            <a:pPr marL="257175" indent="-257175">
              <a:buFont typeface="+mj-lt"/>
              <a:buAutoNum type="arabicPeriod" startAt="5"/>
            </a:pPr>
            <a:r>
              <a:rPr lang="en-IN" sz="1200" dirty="0"/>
              <a:t>Choosing different starting points can result in different clusters. The algorithm is sensitive to the initial starting condition</a:t>
            </a:r>
          </a:p>
          <a:p>
            <a:pPr marL="257175" indent="-257175">
              <a:buFont typeface="+mj-lt"/>
              <a:buAutoNum type="arabicPeriod" startAt="5"/>
            </a:pPr>
            <a:endParaRPr lang="en-IN" sz="1200" dirty="0"/>
          </a:p>
          <a:p>
            <a:pPr marL="257175" indent="-257175">
              <a:buFont typeface="+mj-lt"/>
              <a:buAutoNum type="arabicPeriod" startAt="5"/>
            </a:pPr>
            <a:r>
              <a:rPr lang="en-IN" sz="1200" dirty="0"/>
              <a:t>Given enough time, K-means will always converge, however this may be a local minimum. This is highly dependent on the initialization of the centroids</a:t>
            </a:r>
          </a:p>
          <a:p>
            <a:pPr marL="257175" indent="-257175">
              <a:buFont typeface="+mj-lt"/>
              <a:buAutoNum type="arabicPeriod" startAt="5"/>
            </a:pPr>
            <a:endParaRPr lang="en-IN" sz="1200" dirty="0"/>
          </a:p>
          <a:p>
            <a:pPr marL="257175" indent="-257175">
              <a:buFont typeface="+mj-lt"/>
              <a:buAutoNum type="arabicPeriod" startAt="5"/>
            </a:pPr>
            <a:r>
              <a:rPr lang="en-IN" sz="1200" dirty="0" err="1"/>
              <a:t>Scikit</a:t>
            </a:r>
            <a:r>
              <a:rPr lang="en-IN" sz="1200" dirty="0"/>
              <a:t>-learn has implemented K-mean++ initialization scheme, which initializes centroids to be distant to one another which provably leads to better results</a:t>
            </a:r>
          </a:p>
        </p:txBody>
      </p:sp>
    </p:spTree>
    <p:extLst>
      <p:ext uri="{BB962C8B-B14F-4D97-AF65-F5344CB8AC3E}">
        <p14:creationId xmlns:p14="http://schemas.microsoft.com/office/powerpoint/2010/main" val="3247339168"/>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8"/>
          <p:cNvSpPr/>
          <p:nvPr/>
        </p:nvSpPr>
        <p:spPr>
          <a:xfrm>
            <a:off x="1738500" y="1959600"/>
            <a:ext cx="2139600" cy="122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Cambria"/>
                <a:ea typeface="Cambria"/>
                <a:cs typeface="Cambria"/>
                <a:sym typeface="Cambria"/>
              </a:rPr>
              <a:t>Very Expensive</a:t>
            </a:r>
            <a:endParaRPr sz="2400">
              <a:latin typeface="Cambria"/>
              <a:ea typeface="Cambria"/>
              <a:cs typeface="Cambria"/>
              <a:sym typeface="Cambria"/>
            </a:endParaRPr>
          </a:p>
        </p:txBody>
      </p:sp>
      <p:sp>
        <p:nvSpPr>
          <p:cNvPr id="134" name="Google Shape;134;p28"/>
          <p:cNvSpPr/>
          <p:nvPr/>
        </p:nvSpPr>
        <p:spPr>
          <a:xfrm>
            <a:off x="5050150" y="1959600"/>
            <a:ext cx="2139600" cy="1224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Cambria"/>
                <a:ea typeface="Cambria"/>
                <a:cs typeface="Cambria"/>
                <a:sym typeface="Cambria"/>
              </a:rPr>
              <a:t>Lacks new Learnings</a:t>
            </a:r>
            <a:endParaRPr sz="2400">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1284511" y="514350"/>
            <a:ext cx="6316439" cy="310253"/>
          </a:xfrm>
          <a:prstGeom prst="rect">
            <a:avLst/>
          </a:prstGeom>
        </p:spPr>
        <p:txBody>
          <a:bodyPr/>
          <a:lstStyle/>
          <a:p>
            <a:r>
              <a:rPr lang="en-US" altLang="en-US" sz="1350" dirty="0"/>
              <a:t>Machine Learning (K-means Clustering) </a:t>
            </a:r>
          </a:p>
        </p:txBody>
      </p:sp>
      <p:sp>
        <p:nvSpPr>
          <p:cNvPr id="340995" name="Rectangle 3"/>
          <p:cNvSpPr>
            <a:spLocks noGrp="1" noChangeArrowheads="1"/>
          </p:cNvSpPr>
          <p:nvPr>
            <p:ph idx="4294967295"/>
          </p:nvPr>
        </p:nvSpPr>
        <p:spPr>
          <a:xfrm>
            <a:off x="1404252" y="800101"/>
            <a:ext cx="6172200" cy="609367"/>
          </a:xfrm>
        </p:spPr>
        <p:txBody>
          <a:bodyPr>
            <a:spAutoFit/>
          </a:bodyPr>
          <a:lstStyle/>
          <a:p>
            <a:pPr marL="0" indent="0">
              <a:buNone/>
            </a:pPr>
            <a:r>
              <a:rPr lang="en-IN" sz="1200" dirty="0"/>
              <a:t>K-means treats feature values as coordinates in the multi-dimensional feature space</a:t>
            </a:r>
          </a:p>
          <a:p>
            <a:pPr marL="257175" indent="-257175">
              <a:buFont typeface="+mj-lt"/>
              <a:buAutoNum type="arabicPeriod" startAt="12"/>
            </a:pPr>
            <a:endParaRPr lang="en-IN" sz="1200" dirty="0"/>
          </a:p>
        </p:txBody>
      </p:sp>
      <p:pic>
        <p:nvPicPr>
          <p:cNvPr id="531459" name="Picture 3"/>
          <p:cNvPicPr>
            <a:picLocks noChangeAspect="1" noChangeArrowheads="1"/>
          </p:cNvPicPr>
          <p:nvPr/>
        </p:nvPicPr>
        <p:blipFill>
          <a:blip r:embed="rId2" cstate="print"/>
          <a:srcRect/>
          <a:stretch>
            <a:fillRect/>
          </a:stretch>
        </p:blipFill>
        <p:spPr bwMode="auto">
          <a:xfrm>
            <a:off x="1996679" y="1318572"/>
            <a:ext cx="4346972" cy="3074834"/>
          </a:xfrm>
          <a:prstGeom prst="rect">
            <a:avLst/>
          </a:prstGeom>
          <a:noFill/>
          <a:ln w="9525">
            <a:noFill/>
            <a:miter lim="800000"/>
            <a:headEnd/>
            <a:tailEnd/>
          </a:ln>
        </p:spPr>
      </p:pic>
      <p:sp>
        <p:nvSpPr>
          <p:cNvPr id="7" name="Oval 6"/>
          <p:cNvSpPr/>
          <p:nvPr/>
        </p:nvSpPr>
        <p:spPr>
          <a:xfrm>
            <a:off x="5208817" y="2661557"/>
            <a:ext cx="391883" cy="386442"/>
          </a:xfrm>
          <a:prstGeom prst="ellipse">
            <a:avLst/>
          </a:prstGeom>
          <a:noFill/>
          <a:ln w="254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050"/>
          </a:p>
        </p:txBody>
      </p:sp>
      <p:sp>
        <p:nvSpPr>
          <p:cNvPr id="8" name="Oval 7"/>
          <p:cNvSpPr/>
          <p:nvPr/>
        </p:nvSpPr>
        <p:spPr>
          <a:xfrm>
            <a:off x="4757058" y="2400300"/>
            <a:ext cx="391883" cy="386442"/>
          </a:xfrm>
          <a:prstGeom prst="ellipse">
            <a:avLst/>
          </a:prstGeom>
          <a:noFill/>
          <a:ln w="254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050"/>
          </a:p>
        </p:txBody>
      </p:sp>
      <p:sp>
        <p:nvSpPr>
          <p:cNvPr id="9" name="Oval 8"/>
          <p:cNvSpPr/>
          <p:nvPr/>
        </p:nvSpPr>
        <p:spPr>
          <a:xfrm>
            <a:off x="3600450" y="3042558"/>
            <a:ext cx="391883" cy="386442"/>
          </a:xfrm>
          <a:prstGeom prst="ellipse">
            <a:avLst/>
          </a:prstGeom>
          <a:noFill/>
          <a:ln w="254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050"/>
          </a:p>
        </p:txBody>
      </p:sp>
      <p:pic>
        <p:nvPicPr>
          <p:cNvPr id="531460" name="Picture 4"/>
          <p:cNvPicPr>
            <a:picLocks noChangeAspect="1" noChangeArrowheads="1"/>
          </p:cNvPicPr>
          <p:nvPr/>
        </p:nvPicPr>
        <p:blipFill>
          <a:blip r:embed="rId3" cstate="print"/>
          <a:srcRect/>
          <a:stretch>
            <a:fillRect/>
          </a:stretch>
        </p:blipFill>
        <p:spPr bwMode="auto">
          <a:xfrm>
            <a:off x="1999369" y="1314451"/>
            <a:ext cx="4344281" cy="3078956"/>
          </a:xfrm>
          <a:prstGeom prst="rect">
            <a:avLst/>
          </a:prstGeom>
          <a:noFill/>
          <a:ln w="9525">
            <a:noFill/>
            <a:miter lim="800000"/>
            <a:headEnd/>
            <a:tailEnd/>
          </a:ln>
        </p:spPr>
      </p:pic>
      <p:sp>
        <p:nvSpPr>
          <p:cNvPr id="11" name="TextBox 10"/>
          <p:cNvSpPr txBox="1"/>
          <p:nvPr/>
        </p:nvSpPr>
        <p:spPr>
          <a:xfrm>
            <a:off x="6515100" y="1828800"/>
            <a:ext cx="1200150" cy="738664"/>
          </a:xfrm>
          <a:prstGeom prst="rect">
            <a:avLst/>
          </a:prstGeom>
          <a:noFill/>
        </p:spPr>
        <p:txBody>
          <a:bodyPr wrap="square" rtlCol="0">
            <a:spAutoFit/>
          </a:bodyPr>
          <a:lstStyle/>
          <a:p>
            <a:r>
              <a:rPr lang="en-IN" sz="1050" dirty="0"/>
              <a:t>Since K = 3</a:t>
            </a:r>
          </a:p>
          <a:p>
            <a:r>
              <a:rPr lang="en-IN" sz="1050" dirty="0"/>
              <a:t>Select 3 points at random from the data points</a:t>
            </a:r>
          </a:p>
        </p:txBody>
      </p:sp>
      <p:sp>
        <p:nvSpPr>
          <p:cNvPr id="12" name="TextBox 11"/>
          <p:cNvSpPr txBox="1"/>
          <p:nvPr/>
        </p:nvSpPr>
        <p:spPr>
          <a:xfrm>
            <a:off x="6515100" y="1714500"/>
            <a:ext cx="1200150" cy="1223412"/>
          </a:xfrm>
          <a:prstGeom prst="rect">
            <a:avLst/>
          </a:prstGeom>
          <a:solidFill>
            <a:schemeClr val="bg1"/>
          </a:solidFill>
        </p:spPr>
        <p:txBody>
          <a:bodyPr wrap="square" rtlCol="0">
            <a:spAutoFit/>
          </a:bodyPr>
          <a:lstStyle/>
          <a:p>
            <a:r>
              <a:rPr lang="en-IN" sz="1050" dirty="0"/>
              <a:t>Calculate distance of the points from each of the three selected points. Link to the one closest</a:t>
            </a:r>
          </a:p>
        </p:txBody>
      </p:sp>
      <p:pic>
        <p:nvPicPr>
          <p:cNvPr id="531461" name="Picture 5"/>
          <p:cNvPicPr>
            <a:picLocks noChangeAspect="1" noChangeArrowheads="1"/>
          </p:cNvPicPr>
          <p:nvPr/>
        </p:nvPicPr>
        <p:blipFill>
          <a:blip r:embed="rId4" cstate="print"/>
          <a:srcRect/>
          <a:stretch>
            <a:fillRect/>
          </a:stretch>
        </p:blipFill>
        <p:spPr bwMode="auto">
          <a:xfrm>
            <a:off x="1991766" y="1303565"/>
            <a:ext cx="4351884" cy="3086100"/>
          </a:xfrm>
          <a:prstGeom prst="rect">
            <a:avLst/>
          </a:prstGeom>
          <a:noFill/>
          <a:ln w="9525">
            <a:noFill/>
            <a:miter lim="800000"/>
            <a:headEnd/>
            <a:tailEnd/>
          </a:ln>
        </p:spPr>
      </p:pic>
      <p:pic>
        <p:nvPicPr>
          <p:cNvPr id="531462" name="Picture 6"/>
          <p:cNvPicPr>
            <a:picLocks noChangeAspect="1" noChangeArrowheads="1"/>
          </p:cNvPicPr>
          <p:nvPr/>
        </p:nvPicPr>
        <p:blipFill>
          <a:blip r:embed="rId5" cstate="print"/>
          <a:srcRect/>
          <a:stretch>
            <a:fillRect/>
          </a:stretch>
        </p:blipFill>
        <p:spPr bwMode="auto">
          <a:xfrm>
            <a:off x="2000250" y="1314450"/>
            <a:ext cx="4346971" cy="3080863"/>
          </a:xfrm>
          <a:prstGeom prst="rect">
            <a:avLst/>
          </a:prstGeom>
          <a:noFill/>
          <a:ln w="9525">
            <a:noFill/>
            <a:miter lim="800000"/>
            <a:headEnd/>
            <a:tailEnd/>
          </a:ln>
        </p:spPr>
      </p:pic>
      <p:sp>
        <p:nvSpPr>
          <p:cNvPr id="15" name="TextBox 14"/>
          <p:cNvSpPr txBox="1"/>
          <p:nvPr/>
        </p:nvSpPr>
        <p:spPr>
          <a:xfrm>
            <a:off x="6572250" y="1771650"/>
            <a:ext cx="1200150" cy="3000821"/>
          </a:xfrm>
          <a:prstGeom prst="rect">
            <a:avLst/>
          </a:prstGeom>
          <a:solidFill>
            <a:schemeClr val="bg1"/>
          </a:solidFill>
        </p:spPr>
        <p:txBody>
          <a:bodyPr wrap="square" rtlCol="0">
            <a:spAutoFit/>
          </a:bodyPr>
          <a:lstStyle/>
          <a:p>
            <a:r>
              <a:rPr lang="en-IN" sz="1050" dirty="0"/>
              <a:t>In the update phase the average position of each cluster is calculated (based on position of the points in the cluster)</a:t>
            </a:r>
          </a:p>
          <a:p>
            <a:endParaRPr lang="en-IN" sz="1050" dirty="0"/>
          </a:p>
          <a:p>
            <a:r>
              <a:rPr lang="en-IN" sz="1050" dirty="0"/>
              <a:t>Note : based on the distance of some boundary points from the new </a:t>
            </a:r>
            <a:r>
              <a:rPr lang="en-IN" sz="1050" dirty="0" err="1"/>
              <a:t>centroid</a:t>
            </a:r>
            <a:r>
              <a:rPr lang="en-IN" sz="1050" dirty="0"/>
              <a:t>, they get reallocated to different cluster</a:t>
            </a:r>
          </a:p>
        </p:txBody>
      </p:sp>
      <p:pic>
        <p:nvPicPr>
          <p:cNvPr id="531463" name="Picture 7"/>
          <p:cNvPicPr>
            <a:picLocks noChangeAspect="1" noChangeArrowheads="1"/>
          </p:cNvPicPr>
          <p:nvPr/>
        </p:nvPicPr>
        <p:blipFill>
          <a:blip r:embed="rId6" cstate="print"/>
          <a:srcRect/>
          <a:stretch>
            <a:fillRect/>
          </a:stretch>
        </p:blipFill>
        <p:spPr bwMode="auto">
          <a:xfrm>
            <a:off x="1993107" y="1327452"/>
            <a:ext cx="4350544" cy="3073099"/>
          </a:xfrm>
          <a:prstGeom prst="rect">
            <a:avLst/>
          </a:prstGeom>
          <a:noFill/>
          <a:ln w="9525">
            <a:noFill/>
            <a:miter lim="800000"/>
            <a:headEnd/>
            <a:tailEnd/>
          </a:ln>
        </p:spPr>
      </p:pic>
      <p:pic>
        <p:nvPicPr>
          <p:cNvPr id="531465" name="Picture 9"/>
          <p:cNvPicPr>
            <a:picLocks noChangeAspect="1" noChangeArrowheads="1"/>
          </p:cNvPicPr>
          <p:nvPr/>
        </p:nvPicPr>
        <p:blipFill>
          <a:blip r:embed="rId7" cstate="print"/>
          <a:srcRect/>
          <a:stretch>
            <a:fillRect/>
          </a:stretch>
        </p:blipFill>
        <p:spPr bwMode="auto">
          <a:xfrm>
            <a:off x="1978479" y="1314450"/>
            <a:ext cx="4343400" cy="3064510"/>
          </a:xfrm>
          <a:prstGeom prst="rect">
            <a:avLst/>
          </a:prstGeom>
          <a:noFill/>
          <a:ln w="9525">
            <a:noFill/>
            <a:miter lim="800000"/>
            <a:headEnd/>
            <a:tailEnd/>
          </a:ln>
        </p:spPr>
      </p:pic>
      <p:pic>
        <p:nvPicPr>
          <p:cNvPr id="531466" name="Picture 10"/>
          <p:cNvPicPr>
            <a:picLocks noChangeAspect="1" noChangeArrowheads="1"/>
          </p:cNvPicPr>
          <p:nvPr/>
        </p:nvPicPr>
        <p:blipFill>
          <a:blip r:embed="rId8" cstate="print"/>
          <a:srcRect/>
          <a:stretch>
            <a:fillRect/>
          </a:stretch>
        </p:blipFill>
        <p:spPr bwMode="auto">
          <a:xfrm>
            <a:off x="2000250" y="1314450"/>
            <a:ext cx="4318907" cy="3086101"/>
          </a:xfrm>
          <a:prstGeom prst="rect">
            <a:avLst/>
          </a:prstGeom>
          <a:noFill/>
          <a:ln w="9525">
            <a:noFill/>
            <a:miter lim="800000"/>
            <a:headEnd/>
            <a:tailEnd/>
          </a:ln>
        </p:spPr>
      </p:pic>
      <p:pic>
        <p:nvPicPr>
          <p:cNvPr id="531467" name="Picture 11"/>
          <p:cNvPicPr>
            <a:picLocks noChangeAspect="1" noChangeArrowheads="1"/>
          </p:cNvPicPr>
          <p:nvPr/>
        </p:nvPicPr>
        <p:blipFill>
          <a:blip r:embed="rId9" cstate="print"/>
          <a:srcRect/>
          <a:stretch>
            <a:fillRect/>
          </a:stretch>
        </p:blipFill>
        <p:spPr bwMode="auto">
          <a:xfrm>
            <a:off x="2000251" y="1333708"/>
            <a:ext cx="4318907" cy="3069488"/>
          </a:xfrm>
          <a:prstGeom prst="rect">
            <a:avLst/>
          </a:prstGeom>
          <a:noFill/>
          <a:ln w="9525">
            <a:noFill/>
            <a:miter lim="800000"/>
            <a:headEnd/>
            <a:tailEnd/>
          </a:ln>
        </p:spPr>
      </p:pic>
      <p:sp>
        <p:nvSpPr>
          <p:cNvPr id="21" name="TextBox 20"/>
          <p:cNvSpPr txBox="1"/>
          <p:nvPr/>
        </p:nvSpPr>
        <p:spPr>
          <a:xfrm>
            <a:off x="1600200" y="4572000"/>
            <a:ext cx="4000500" cy="253916"/>
          </a:xfrm>
          <a:prstGeom prst="rect">
            <a:avLst/>
          </a:prstGeom>
          <a:noFill/>
        </p:spPr>
        <p:txBody>
          <a:bodyPr wrap="square" rtlCol="0">
            <a:spAutoFit/>
          </a:bodyPr>
          <a:lstStyle/>
          <a:p>
            <a:r>
              <a:rPr lang="en-IN" sz="1050" dirty="0"/>
              <a:t>Ref: http://tech.nitoyon.com/en/blog/2013/11/07/k-means/</a:t>
            </a:r>
          </a:p>
        </p:txBody>
      </p:sp>
    </p:spTree>
    <p:extLst>
      <p:ext uri="{BB962C8B-B14F-4D97-AF65-F5344CB8AC3E}">
        <p14:creationId xmlns:p14="http://schemas.microsoft.com/office/powerpoint/2010/main" val="264384309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1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14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14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14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14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14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1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5"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4390F84-EE89-409F-B379-7684A91D567B}"/>
              </a:ext>
            </a:extLst>
          </p:cNvPr>
          <p:cNvSpPr txBox="1">
            <a:spLocks noChangeArrowheads="1"/>
          </p:cNvSpPr>
          <p:nvPr/>
        </p:nvSpPr>
        <p:spPr>
          <a:xfrm>
            <a:off x="1453243" y="1137544"/>
            <a:ext cx="6172200" cy="2714589"/>
          </a:xfrm>
          <a:prstGeom prst="rect">
            <a:avLst/>
          </a:prstGeom>
          <a:noFill/>
        </p:spPr>
        <p:txBody>
          <a:bodyPr>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200" dirty="0"/>
          </a:p>
          <a:p>
            <a:pPr marL="257175" indent="-257175">
              <a:buFont typeface="+mj-lt"/>
              <a:buAutoNum type="arabicPeriod"/>
            </a:pPr>
            <a:r>
              <a:rPr lang="en-US" sz="1200" dirty="0"/>
              <a:t>Randomly pick K points in the feature space as initial centroids. Or randomly assign values 1 – K to each data point. This is the first version of K clusters. Obviously the worst clusters</a:t>
            </a:r>
          </a:p>
          <a:p>
            <a:pPr marL="257175" indent="-257175">
              <a:buFont typeface="+mj-lt"/>
              <a:buAutoNum type="arabicPeriod"/>
            </a:pPr>
            <a:endParaRPr lang="en-US" sz="1200" dirty="0"/>
          </a:p>
          <a:p>
            <a:pPr marL="257175" indent="-257175">
              <a:buFont typeface="+mj-lt"/>
              <a:buAutoNum type="arabicPeriod"/>
            </a:pPr>
            <a:r>
              <a:rPr lang="en-US" sz="1200" dirty="0"/>
              <a:t>Iterate until centroids stop moving or cluster assignment stops changing – </a:t>
            </a:r>
          </a:p>
          <a:p>
            <a:pPr marL="640556" lvl="1" indent="-257175">
              <a:buFont typeface="+mj-lt"/>
              <a:buAutoNum type="alphaLcPeriod"/>
            </a:pPr>
            <a:r>
              <a:rPr lang="en-US" sz="1200" dirty="0"/>
              <a:t>For each of the K clusters, compute the centroid i.e. avg on each attribute. The point in the mathematical space where these averages meet, is the new centroid. The Kth cluster centroid is thus a vector of  P feature means for the observations in the Kth cluster</a:t>
            </a:r>
          </a:p>
          <a:p>
            <a:pPr marL="640556" lvl="1" indent="-257175">
              <a:buFont typeface="+mj-lt"/>
              <a:buAutoNum type="alphaLcPeriod"/>
            </a:pPr>
            <a:endParaRPr lang="en-US" sz="1200" dirty="0"/>
          </a:p>
          <a:p>
            <a:pPr marL="640556" lvl="1" indent="-257175">
              <a:buFont typeface="+mj-lt"/>
              <a:buAutoNum type="alphaLcPeriod"/>
            </a:pPr>
            <a:r>
              <a:rPr lang="en-US" sz="1200" dirty="0"/>
              <a:t>Re assign each data point to the centroid which is closest to them. Closeness is defined using Euclidian distance</a:t>
            </a:r>
          </a:p>
        </p:txBody>
      </p:sp>
      <p:sp>
        <p:nvSpPr>
          <p:cNvPr id="3" name="Title 2">
            <a:extLst>
              <a:ext uri="{FF2B5EF4-FFF2-40B4-BE49-F238E27FC236}">
                <a16:creationId xmlns:a16="http://schemas.microsoft.com/office/drawing/2014/main" id="{09B5975C-4787-4B33-80EF-4A1D68345AA7}"/>
              </a:ext>
            </a:extLst>
          </p:cNvPr>
          <p:cNvSpPr txBox="1">
            <a:spLocks/>
          </p:cNvSpPr>
          <p:nvPr/>
        </p:nvSpPr>
        <p:spPr>
          <a:xfrm>
            <a:off x="1284511" y="489847"/>
            <a:ext cx="6316439" cy="310253"/>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r>
              <a:rPr lang="en-US" altLang="en-US" sz="1350"/>
              <a:t>Machine Learning (K-means Clustering) </a:t>
            </a:r>
          </a:p>
        </p:txBody>
      </p:sp>
      <p:sp>
        <p:nvSpPr>
          <p:cNvPr id="4" name="TextBox 3">
            <a:extLst>
              <a:ext uri="{FF2B5EF4-FFF2-40B4-BE49-F238E27FC236}">
                <a16:creationId xmlns:a16="http://schemas.microsoft.com/office/drawing/2014/main" id="{D6EEBD5D-FDCE-40BA-AA96-0834B2760595}"/>
              </a:ext>
            </a:extLst>
          </p:cNvPr>
          <p:cNvSpPr txBox="1"/>
          <p:nvPr/>
        </p:nvSpPr>
        <p:spPr>
          <a:xfrm>
            <a:off x="1371600" y="914400"/>
            <a:ext cx="2971800" cy="253916"/>
          </a:xfrm>
          <a:prstGeom prst="rect">
            <a:avLst/>
          </a:prstGeom>
          <a:noFill/>
        </p:spPr>
        <p:txBody>
          <a:bodyPr wrap="square" rtlCol="0">
            <a:spAutoFit/>
          </a:bodyPr>
          <a:lstStyle/>
          <a:p>
            <a:r>
              <a:rPr lang="en-US" sz="1050" dirty="0"/>
              <a:t>K Means Algorithm</a:t>
            </a:r>
          </a:p>
        </p:txBody>
      </p:sp>
    </p:spTree>
    <p:extLst>
      <p:ext uri="{BB962C8B-B14F-4D97-AF65-F5344CB8AC3E}">
        <p14:creationId xmlns:p14="http://schemas.microsoft.com/office/powerpoint/2010/main" val="1831420796"/>
      </p:ext>
    </p:extLst>
  </p:cSld>
  <p:clrMapOvr>
    <a:masterClrMapping/>
  </p:clrMapOvr>
  <p:transition spd="med">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1284511" y="489847"/>
            <a:ext cx="6316439" cy="310253"/>
          </a:xfrm>
          <a:prstGeom prst="rect">
            <a:avLst/>
          </a:prstGeom>
        </p:spPr>
        <p:txBody>
          <a:bodyPr/>
          <a:lstStyle/>
          <a:p>
            <a:pPr defTabSz="342900">
              <a:spcBef>
                <a:spcPct val="0"/>
              </a:spcBef>
              <a:buClrTx/>
              <a:defRPr/>
            </a:pPr>
            <a:r>
              <a:rPr lang="en-US" altLang="en-US" sz="1350" b="1" kern="1200" dirty="0">
                <a:solidFill>
                  <a:schemeClr val="tx1"/>
                </a:solidFill>
                <a:latin typeface="+mj-lt"/>
                <a:ea typeface="+mn-ea"/>
              </a:rPr>
              <a:t>Machine Learning (K-means Clustering) </a:t>
            </a:r>
          </a:p>
        </p:txBody>
      </p:sp>
      <p:sp>
        <p:nvSpPr>
          <p:cNvPr id="7" name="TextBox 6"/>
          <p:cNvSpPr txBox="1"/>
          <p:nvPr/>
        </p:nvSpPr>
        <p:spPr>
          <a:xfrm>
            <a:off x="1371600" y="857250"/>
            <a:ext cx="6172200" cy="738664"/>
          </a:xfrm>
          <a:prstGeom prst="rect">
            <a:avLst/>
          </a:prstGeom>
          <a:noFill/>
        </p:spPr>
        <p:txBody>
          <a:bodyPr wrap="square" rtlCol="0">
            <a:spAutoFit/>
          </a:bodyPr>
          <a:lstStyle/>
          <a:p>
            <a:r>
              <a:rPr lang="en-IN" sz="1050" dirty="0"/>
              <a:t>Without </a:t>
            </a:r>
            <a:r>
              <a:rPr lang="en-IN" sz="1050" dirty="0" err="1"/>
              <a:t>apriori</a:t>
            </a:r>
            <a:r>
              <a:rPr lang="en-IN" sz="1050" dirty="0"/>
              <a:t> knowledge, one can  use elbow method that measures the homogeneity or heterogeneity within clusters as the number of clusters change (i.e. K is changed).  One way to measure is use sum of square errors in each cluster</a:t>
            </a:r>
          </a:p>
          <a:p>
            <a:endParaRPr lang="en-IN" sz="1050" dirty="0">
              <a:solidFill>
                <a:schemeClr val="tx1">
                  <a:lumMod val="50000"/>
                  <a:lumOff val="50000"/>
                </a:schemeClr>
              </a:solidFill>
            </a:endParaRPr>
          </a:p>
        </p:txBody>
      </p:sp>
      <p:pic>
        <p:nvPicPr>
          <p:cNvPr id="8" name="Picture 6" descr="https://qph.ec.quoracdn.net/main-qimg-678795190794dd4c071366c06bf32115-c?convert_to_webp=true"/>
          <p:cNvPicPr>
            <a:picLocks noChangeAspect="1" noChangeArrowheads="1"/>
          </p:cNvPicPr>
          <p:nvPr/>
        </p:nvPicPr>
        <p:blipFill>
          <a:blip r:embed="rId2" cstate="print"/>
          <a:srcRect/>
          <a:stretch>
            <a:fillRect/>
          </a:stretch>
        </p:blipFill>
        <p:spPr bwMode="auto">
          <a:xfrm>
            <a:off x="3486150" y="1714500"/>
            <a:ext cx="3257550" cy="3086100"/>
          </a:xfrm>
          <a:prstGeom prst="rect">
            <a:avLst/>
          </a:prstGeom>
          <a:noFill/>
        </p:spPr>
      </p:pic>
      <p:pic>
        <p:nvPicPr>
          <p:cNvPr id="9" name="Picture 2"/>
          <p:cNvPicPr>
            <a:picLocks noChangeAspect="1" noChangeArrowheads="1"/>
          </p:cNvPicPr>
          <p:nvPr/>
        </p:nvPicPr>
        <p:blipFill>
          <a:blip r:embed="rId3" cstate="print"/>
          <a:srcRect/>
          <a:stretch>
            <a:fillRect/>
          </a:stretch>
        </p:blipFill>
        <p:spPr bwMode="auto">
          <a:xfrm>
            <a:off x="4057650" y="2286001"/>
            <a:ext cx="2286000" cy="290945"/>
          </a:xfrm>
          <a:prstGeom prst="rect">
            <a:avLst/>
          </a:prstGeom>
          <a:noFill/>
          <a:ln w="9525">
            <a:noFill/>
            <a:miter lim="800000"/>
            <a:headEnd/>
            <a:tailEnd/>
          </a:ln>
        </p:spPr>
      </p:pic>
    </p:spTree>
    <p:extLst>
      <p:ext uri="{BB962C8B-B14F-4D97-AF65-F5344CB8AC3E}">
        <p14:creationId xmlns:p14="http://schemas.microsoft.com/office/powerpoint/2010/main" val="389630092"/>
      </p:ext>
    </p:extLst>
  </p:cSld>
  <p:clrMapOvr>
    <a:masterClrMapping/>
  </p:clrMapOvr>
  <p:transition spd="med">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4484C-AA59-4DB2-9979-9E9444672706}"/>
              </a:ext>
            </a:extLst>
          </p:cNvPr>
          <p:cNvSpPr txBox="1">
            <a:spLocks/>
          </p:cNvSpPr>
          <p:nvPr/>
        </p:nvSpPr>
        <p:spPr>
          <a:xfrm>
            <a:off x="1485900" y="1177528"/>
            <a:ext cx="6172200" cy="3394472"/>
          </a:xfrm>
          <a:prstGeom prst="rect">
            <a:avLst/>
          </a:prstGeom>
        </p:spPr>
        <p:txBody>
          <a:bodyPr>
            <a:norm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a:buFont typeface="+mj-lt"/>
              <a:buAutoNum type="arabicPeriod"/>
            </a:pPr>
            <a:r>
              <a:rPr lang="en-US" sz="1200" dirty="0"/>
              <a:t>Visual analysis of the attributes selected for the clustering may give an idea of the range of values that K should be evaluated in</a:t>
            </a:r>
          </a:p>
          <a:p>
            <a:pPr marL="257175" indent="-257175">
              <a:buFont typeface="+mj-lt"/>
              <a:buAutoNum type="arabicPeriod"/>
            </a:pPr>
            <a:endParaRPr lang="en-US" sz="1200" dirty="0"/>
          </a:p>
          <a:p>
            <a:pPr marL="257175" indent="-257175">
              <a:buFont typeface="+mj-lt"/>
              <a:buAutoNum type="arabicPeriod"/>
            </a:pPr>
            <a:endParaRPr lang="en-US" sz="1050" dirty="0"/>
          </a:p>
          <a:p>
            <a:pPr marL="600075" lvl="1" indent="-257175">
              <a:buFont typeface="+mj-lt"/>
              <a:buAutoNum type="arabicPeriod"/>
            </a:pPr>
            <a:endParaRPr lang="en-US" sz="135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r>
              <a:rPr lang="en-US" sz="1200" dirty="0"/>
              <a:t>Identifying the attributes on which clusters are clearly demarcated and using them in incremental order to build the multi-dimensional clusters likely to give much better clusters than using all the attributes at one go</a:t>
            </a:r>
          </a:p>
          <a:p>
            <a:pPr marL="257175" indent="-257175">
              <a:buFont typeface="+mj-lt"/>
              <a:buAutoNum type="arabicPeriod"/>
            </a:pPr>
            <a:endParaRPr lang="en-US" sz="1200" dirty="0"/>
          </a:p>
          <a:p>
            <a:pPr marL="0" indent="0">
              <a:buNone/>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p:txBody>
      </p:sp>
      <p:sp>
        <p:nvSpPr>
          <p:cNvPr id="4" name="TextBox 3">
            <a:extLst>
              <a:ext uri="{FF2B5EF4-FFF2-40B4-BE49-F238E27FC236}">
                <a16:creationId xmlns:a16="http://schemas.microsoft.com/office/drawing/2014/main" id="{0E1DFA2D-8327-409C-AE3E-7FB3F588A383}"/>
              </a:ext>
            </a:extLst>
          </p:cNvPr>
          <p:cNvSpPr txBox="1"/>
          <p:nvPr/>
        </p:nvSpPr>
        <p:spPr>
          <a:xfrm>
            <a:off x="1496483" y="854547"/>
            <a:ext cx="4171950" cy="253916"/>
          </a:xfrm>
          <a:prstGeom prst="rect">
            <a:avLst/>
          </a:prstGeom>
          <a:noFill/>
        </p:spPr>
        <p:txBody>
          <a:bodyPr wrap="square" rtlCol="0">
            <a:spAutoFit/>
          </a:bodyPr>
          <a:lstStyle/>
          <a:p>
            <a:r>
              <a:rPr lang="en-US" sz="1050" dirty="0"/>
              <a:t>Visual Analysis for Clustering</a:t>
            </a:r>
          </a:p>
        </p:txBody>
      </p:sp>
      <p:pic>
        <p:nvPicPr>
          <p:cNvPr id="6" name="Picture 5">
            <a:extLst>
              <a:ext uri="{FF2B5EF4-FFF2-40B4-BE49-F238E27FC236}">
                <a16:creationId xmlns:a16="http://schemas.microsoft.com/office/drawing/2014/main" id="{5D40F699-82CF-4612-8C28-65FBD6C7FF3F}"/>
              </a:ext>
            </a:extLst>
          </p:cNvPr>
          <p:cNvPicPr>
            <a:picLocks noChangeAspect="1"/>
          </p:cNvPicPr>
          <p:nvPr/>
        </p:nvPicPr>
        <p:blipFill>
          <a:blip r:embed="rId2"/>
          <a:stretch>
            <a:fillRect/>
          </a:stretch>
        </p:blipFill>
        <p:spPr>
          <a:xfrm>
            <a:off x="2914650" y="2000251"/>
            <a:ext cx="3489251" cy="1460897"/>
          </a:xfrm>
          <a:prstGeom prst="rect">
            <a:avLst/>
          </a:prstGeom>
        </p:spPr>
      </p:pic>
      <p:sp>
        <p:nvSpPr>
          <p:cNvPr id="5" name="Title 2">
            <a:extLst>
              <a:ext uri="{FF2B5EF4-FFF2-40B4-BE49-F238E27FC236}">
                <a16:creationId xmlns:a16="http://schemas.microsoft.com/office/drawing/2014/main" id="{AA8C4AF9-0678-4B77-B97D-D4AC695B8DDB}"/>
              </a:ext>
            </a:extLst>
          </p:cNvPr>
          <p:cNvSpPr txBox="1">
            <a:spLocks/>
          </p:cNvSpPr>
          <p:nvPr/>
        </p:nvSpPr>
        <p:spPr>
          <a:xfrm>
            <a:off x="1284511" y="489847"/>
            <a:ext cx="6316439" cy="310253"/>
          </a:xfrm>
          <a:prstGeom prst="rect">
            <a:avLst/>
          </a:prstGeom>
        </p:spPr>
        <p:txBody>
          <a:bodyPr/>
          <a:lstStyle/>
          <a:p>
            <a:pPr defTabSz="342900">
              <a:spcBef>
                <a:spcPct val="0"/>
              </a:spcBef>
              <a:buClrTx/>
              <a:defRPr/>
            </a:pPr>
            <a:r>
              <a:rPr lang="en-US" altLang="en-US" sz="1350" b="1" kern="1200" dirty="0">
                <a:solidFill>
                  <a:schemeClr val="tx1"/>
                </a:solidFill>
                <a:latin typeface="+mj-lt"/>
                <a:ea typeface="+mn-ea"/>
              </a:rPr>
              <a:t>Machine Learning (K-means Clustering) </a:t>
            </a:r>
          </a:p>
        </p:txBody>
      </p:sp>
    </p:spTree>
    <p:extLst>
      <p:ext uri="{BB962C8B-B14F-4D97-AF65-F5344CB8AC3E}">
        <p14:creationId xmlns:p14="http://schemas.microsoft.com/office/powerpoint/2010/main" val="2413649044"/>
      </p:ext>
    </p:extLst>
  </p:cSld>
  <p:clrMapOvr>
    <a:masterClrMapping/>
  </p:clrMapOvr>
  <p:transition spd="med">
    <p:wipe dir="d"/>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C9DBD9F0-0BD9-4C23-BDEB-242EF5C02F81}"/>
              </a:ext>
            </a:extLst>
          </p:cNvPr>
          <p:cNvSpPr txBox="1"/>
          <p:nvPr/>
        </p:nvSpPr>
        <p:spPr>
          <a:xfrm rot="16200000">
            <a:off x="4836430" y="1627658"/>
            <a:ext cx="742946" cy="230832"/>
          </a:xfrm>
          <a:prstGeom prst="rect">
            <a:avLst/>
          </a:prstGeom>
          <a:noFill/>
        </p:spPr>
        <p:txBody>
          <a:bodyPr wrap="square" rtlCol="0">
            <a:spAutoFit/>
          </a:bodyPr>
          <a:lstStyle/>
          <a:p>
            <a:r>
              <a:rPr lang="en-US" sz="900" dirty="0"/>
              <a:t>Cluster ids</a:t>
            </a:r>
          </a:p>
        </p:txBody>
      </p:sp>
      <p:grpSp>
        <p:nvGrpSpPr>
          <p:cNvPr id="16" name="Group 15">
            <a:extLst>
              <a:ext uri="{FF2B5EF4-FFF2-40B4-BE49-F238E27FC236}">
                <a16:creationId xmlns:a16="http://schemas.microsoft.com/office/drawing/2014/main" id="{0A4FEB87-8DDF-4E56-8B5B-9D502E30DB38}"/>
              </a:ext>
            </a:extLst>
          </p:cNvPr>
          <p:cNvGrpSpPr/>
          <p:nvPr/>
        </p:nvGrpSpPr>
        <p:grpSpPr>
          <a:xfrm>
            <a:off x="1428750" y="800100"/>
            <a:ext cx="3257550" cy="2343150"/>
            <a:chOff x="533400" y="1371600"/>
            <a:chExt cx="5714997" cy="4114800"/>
          </a:xfrm>
        </p:grpSpPr>
        <p:cxnSp>
          <p:nvCxnSpPr>
            <p:cNvPr id="5" name="Straight Arrow Connector 4">
              <a:extLst>
                <a:ext uri="{FF2B5EF4-FFF2-40B4-BE49-F238E27FC236}">
                  <a16:creationId xmlns:a16="http://schemas.microsoft.com/office/drawing/2014/main" id="{7AAB0A48-A74F-472B-A920-8602B1694A62}"/>
                </a:ext>
              </a:extLst>
            </p:cNvPr>
            <p:cNvCxnSpPr>
              <a:cxnSpLocks/>
            </p:cNvCxnSpPr>
            <p:nvPr/>
          </p:nvCxnSpPr>
          <p:spPr>
            <a:xfrm>
              <a:off x="533400" y="5334000"/>
              <a:ext cx="53340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BC45E459-E5C5-4F6F-83EE-060E6673B0C2}"/>
                </a:ext>
              </a:extLst>
            </p:cNvPr>
            <p:cNvCxnSpPr>
              <a:cxnSpLocks/>
            </p:cNvCxnSpPr>
            <p:nvPr/>
          </p:nvCxnSpPr>
          <p:spPr>
            <a:xfrm flipV="1">
              <a:off x="685800" y="1371600"/>
              <a:ext cx="0" cy="41148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Picture 10">
              <a:extLst>
                <a:ext uri="{FF2B5EF4-FFF2-40B4-BE49-F238E27FC236}">
                  <a16:creationId xmlns:a16="http://schemas.microsoft.com/office/drawing/2014/main" id="{CF0075CD-80F5-424F-8850-E7ED46CE9737}"/>
                </a:ext>
              </a:extLst>
            </p:cNvPr>
            <p:cNvPicPr>
              <a:picLocks noChangeAspect="1"/>
            </p:cNvPicPr>
            <p:nvPr/>
          </p:nvPicPr>
          <p:blipFill>
            <a:blip r:embed="rId3"/>
            <a:stretch>
              <a:fillRect/>
            </a:stretch>
          </p:blipFill>
          <p:spPr>
            <a:xfrm>
              <a:off x="1295399" y="1601834"/>
              <a:ext cx="4419580" cy="3698790"/>
            </a:xfrm>
            <a:prstGeom prst="rect">
              <a:avLst/>
            </a:prstGeom>
          </p:spPr>
        </p:pic>
        <p:sp>
          <p:nvSpPr>
            <p:cNvPr id="13" name="Oval 12">
              <a:extLst>
                <a:ext uri="{FF2B5EF4-FFF2-40B4-BE49-F238E27FC236}">
                  <a16:creationId xmlns:a16="http://schemas.microsoft.com/office/drawing/2014/main" id="{77BB1D49-46DC-41DE-895E-D4D13BDA867B}"/>
                </a:ext>
              </a:extLst>
            </p:cNvPr>
            <p:cNvSpPr/>
            <p:nvPr/>
          </p:nvSpPr>
          <p:spPr>
            <a:xfrm>
              <a:off x="1523999" y="1601833"/>
              <a:ext cx="3657601" cy="1407038"/>
            </a:xfrm>
            <a:prstGeom prst="ellipse">
              <a:avLst/>
            </a:prstGeom>
            <a:solidFill>
              <a:schemeClr val="accent4">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522AB7E3-243C-40D9-BD1A-EEF0F595C187}"/>
                </a:ext>
              </a:extLst>
            </p:cNvPr>
            <p:cNvSpPr/>
            <p:nvPr/>
          </p:nvSpPr>
          <p:spPr>
            <a:xfrm>
              <a:off x="914398" y="3048000"/>
              <a:ext cx="5333999" cy="2252623"/>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15" name="TextBox 14">
            <a:extLst>
              <a:ext uri="{FF2B5EF4-FFF2-40B4-BE49-F238E27FC236}">
                <a16:creationId xmlns:a16="http://schemas.microsoft.com/office/drawing/2014/main" id="{8113A58C-EBA5-4B5C-BD62-FD91F66628E3}"/>
              </a:ext>
            </a:extLst>
          </p:cNvPr>
          <p:cNvSpPr txBox="1"/>
          <p:nvPr/>
        </p:nvSpPr>
        <p:spPr>
          <a:xfrm>
            <a:off x="1466064" y="3257550"/>
            <a:ext cx="3734586" cy="1338828"/>
          </a:xfrm>
          <a:prstGeom prst="rect">
            <a:avLst/>
          </a:prstGeom>
          <a:noFill/>
        </p:spPr>
        <p:txBody>
          <a:bodyPr wrap="square" rtlCol="0">
            <a:spAutoFit/>
          </a:bodyPr>
          <a:lstStyle/>
          <a:p>
            <a:r>
              <a:rPr lang="en-US" sz="900" dirty="0" err="1"/>
              <a:t>SilScore</a:t>
            </a:r>
            <a:r>
              <a:rPr lang="en-US" sz="900" dirty="0"/>
              <a:t> =  B – A / max (A,B)</a:t>
            </a:r>
          </a:p>
          <a:p>
            <a:endParaRPr lang="en-US" sz="900" dirty="0"/>
          </a:p>
          <a:p>
            <a:r>
              <a:rPr lang="en-US" sz="900" dirty="0"/>
              <a:t>A = avg distance of a point from other points in its cluster</a:t>
            </a:r>
          </a:p>
          <a:p>
            <a:endParaRPr lang="en-US" sz="900" dirty="0"/>
          </a:p>
          <a:p>
            <a:r>
              <a:rPr lang="en-US" sz="900" dirty="0"/>
              <a:t>B = avg distance of a point from the points in the nearest cluster</a:t>
            </a:r>
          </a:p>
          <a:p>
            <a:endParaRPr lang="en-US" sz="900" dirty="0"/>
          </a:p>
          <a:p>
            <a:r>
              <a:rPr lang="en-US" sz="900" dirty="0"/>
              <a:t>Note: Every data point has a </a:t>
            </a:r>
            <a:r>
              <a:rPr lang="en-US" sz="900" dirty="0" err="1"/>
              <a:t>SilScore</a:t>
            </a:r>
            <a:endParaRPr lang="en-US" sz="900" dirty="0"/>
          </a:p>
          <a:p>
            <a:endParaRPr lang="en-US" sz="900" dirty="0"/>
          </a:p>
          <a:p>
            <a:r>
              <a:rPr lang="en-US" sz="900" dirty="0"/>
              <a:t>Avg </a:t>
            </a:r>
            <a:r>
              <a:rPr lang="en-US" sz="900" dirty="0" err="1"/>
              <a:t>SilScore</a:t>
            </a:r>
            <a:r>
              <a:rPr lang="en-US" sz="900" dirty="0"/>
              <a:t> = sum of all </a:t>
            </a:r>
            <a:r>
              <a:rPr lang="en-US" sz="900" dirty="0" err="1"/>
              <a:t>SilScore</a:t>
            </a:r>
            <a:r>
              <a:rPr lang="en-US" sz="900" dirty="0"/>
              <a:t> / Number of data points</a:t>
            </a:r>
          </a:p>
        </p:txBody>
      </p:sp>
      <p:cxnSp>
        <p:nvCxnSpPr>
          <p:cNvPr id="18" name="Straight Connector 17">
            <a:extLst>
              <a:ext uri="{FF2B5EF4-FFF2-40B4-BE49-F238E27FC236}">
                <a16:creationId xmlns:a16="http://schemas.microsoft.com/office/drawing/2014/main" id="{C7B9BC8E-B264-4C74-A9C8-C47D8AC806D7}"/>
              </a:ext>
            </a:extLst>
          </p:cNvPr>
          <p:cNvCxnSpPr/>
          <p:nvPr/>
        </p:nvCxnSpPr>
        <p:spPr>
          <a:xfrm>
            <a:off x="5314950" y="931206"/>
            <a:ext cx="0" cy="1983445"/>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BFF1BA5-3D8D-48EA-B724-0C5DB3276048}"/>
              </a:ext>
            </a:extLst>
          </p:cNvPr>
          <p:cNvCxnSpPr>
            <a:cxnSpLocks/>
          </p:cNvCxnSpPr>
          <p:nvPr/>
        </p:nvCxnSpPr>
        <p:spPr>
          <a:xfrm flipH="1">
            <a:off x="5200650" y="2686050"/>
            <a:ext cx="2228850" cy="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15FA3398-4025-4538-8A57-88B38AB5A4DA}"/>
              </a:ext>
            </a:extLst>
          </p:cNvPr>
          <p:cNvCxnSpPr>
            <a:cxnSpLocks/>
          </p:cNvCxnSpPr>
          <p:nvPr/>
        </p:nvCxnSpPr>
        <p:spPr>
          <a:xfrm>
            <a:off x="5314950" y="1143000"/>
            <a:ext cx="120015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68E939B-A950-410E-AA2E-B971ECA58135}"/>
              </a:ext>
            </a:extLst>
          </p:cNvPr>
          <p:cNvCxnSpPr>
            <a:cxnSpLocks/>
          </p:cNvCxnSpPr>
          <p:nvPr/>
        </p:nvCxnSpPr>
        <p:spPr>
          <a:xfrm>
            <a:off x="5314950" y="1257300"/>
            <a:ext cx="885825"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2BD61C8-0264-4C8F-93D5-82C37133899C}"/>
              </a:ext>
            </a:extLst>
          </p:cNvPr>
          <p:cNvCxnSpPr>
            <a:cxnSpLocks/>
          </p:cNvCxnSpPr>
          <p:nvPr/>
        </p:nvCxnSpPr>
        <p:spPr>
          <a:xfrm>
            <a:off x="5314950" y="1371600"/>
            <a:ext cx="714375"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4BCEE4E-6903-4D22-92FE-4CFCDFE0BE24}"/>
              </a:ext>
            </a:extLst>
          </p:cNvPr>
          <p:cNvCxnSpPr>
            <a:cxnSpLocks/>
          </p:cNvCxnSpPr>
          <p:nvPr/>
        </p:nvCxnSpPr>
        <p:spPr>
          <a:xfrm>
            <a:off x="5314950" y="1485900"/>
            <a:ext cx="357188"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836739A6-EA51-4B57-BDD3-BDC73938B88B}"/>
              </a:ext>
            </a:extLst>
          </p:cNvPr>
          <p:cNvCxnSpPr>
            <a:cxnSpLocks/>
          </p:cNvCxnSpPr>
          <p:nvPr/>
        </p:nvCxnSpPr>
        <p:spPr>
          <a:xfrm>
            <a:off x="5314950" y="2001324"/>
            <a:ext cx="1389899"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5CDDDB5-4455-4F10-A1A5-C2B10B854413}"/>
              </a:ext>
            </a:extLst>
          </p:cNvPr>
          <p:cNvCxnSpPr>
            <a:cxnSpLocks/>
          </p:cNvCxnSpPr>
          <p:nvPr/>
        </p:nvCxnSpPr>
        <p:spPr>
          <a:xfrm flipV="1">
            <a:off x="5314950" y="2114547"/>
            <a:ext cx="1327995" cy="4"/>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DDC6158-F607-4CAD-8334-04BBBFEAB455}"/>
              </a:ext>
            </a:extLst>
          </p:cNvPr>
          <p:cNvCxnSpPr>
            <a:cxnSpLocks/>
          </p:cNvCxnSpPr>
          <p:nvPr/>
        </p:nvCxnSpPr>
        <p:spPr>
          <a:xfrm flipV="1">
            <a:off x="5314950" y="2228850"/>
            <a:ext cx="1200150" cy="135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12312DC-7E93-4ED5-9539-5E3493B74FD5}"/>
              </a:ext>
            </a:extLst>
          </p:cNvPr>
          <p:cNvCxnSpPr>
            <a:cxnSpLocks/>
          </p:cNvCxnSpPr>
          <p:nvPr/>
        </p:nvCxnSpPr>
        <p:spPr>
          <a:xfrm>
            <a:off x="5301049" y="2343150"/>
            <a:ext cx="471101"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id="{B8EB8510-FA00-4424-A4B4-B11108AC7A15}"/>
              </a:ext>
            </a:extLst>
          </p:cNvPr>
          <p:cNvCxnSpPr/>
          <p:nvPr/>
        </p:nvCxnSpPr>
        <p:spPr>
          <a:xfrm flipV="1">
            <a:off x="3035809" y="2001325"/>
            <a:ext cx="2279141" cy="1036136"/>
          </a:xfrm>
          <a:prstGeom prst="bentConnector3">
            <a:avLst>
              <a:gd name="adj1" fmla="val 76024"/>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01FA045B-3B14-4E29-8F7D-513EA0B92E58}"/>
              </a:ext>
            </a:extLst>
          </p:cNvPr>
          <p:cNvCxnSpPr/>
          <p:nvPr/>
        </p:nvCxnSpPr>
        <p:spPr>
          <a:xfrm>
            <a:off x="2228850" y="1971675"/>
            <a:ext cx="3086100" cy="371475"/>
          </a:xfrm>
          <a:prstGeom prst="bentConnector3">
            <a:avLst>
              <a:gd name="adj1" fmla="val 79730"/>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2" name="Connector: Elbow 61">
            <a:extLst>
              <a:ext uri="{FF2B5EF4-FFF2-40B4-BE49-F238E27FC236}">
                <a16:creationId xmlns:a16="http://schemas.microsoft.com/office/drawing/2014/main" id="{13C13267-F12C-4221-BDBE-74092FF2723B}"/>
              </a:ext>
            </a:extLst>
          </p:cNvPr>
          <p:cNvCxnSpPr/>
          <p:nvPr/>
        </p:nvCxnSpPr>
        <p:spPr>
          <a:xfrm>
            <a:off x="3314700" y="1028700"/>
            <a:ext cx="1986349" cy="1143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Connector: Elbow 63">
            <a:extLst>
              <a:ext uri="{FF2B5EF4-FFF2-40B4-BE49-F238E27FC236}">
                <a16:creationId xmlns:a16="http://schemas.microsoft.com/office/drawing/2014/main" id="{E2AC19F4-A473-41AD-A33C-2B2BD79F36A0}"/>
              </a:ext>
            </a:extLst>
          </p:cNvPr>
          <p:cNvCxnSpPr/>
          <p:nvPr/>
        </p:nvCxnSpPr>
        <p:spPr>
          <a:xfrm flipV="1">
            <a:off x="2571750" y="1485900"/>
            <a:ext cx="2729299" cy="171450"/>
          </a:xfrm>
          <a:prstGeom prst="bentConnector3">
            <a:avLst>
              <a:gd name="adj1" fmla="val 66299"/>
            </a:avLst>
          </a:prstGeom>
          <a:ln>
            <a:solidFill>
              <a:schemeClr val="accent4">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F84F620F-291C-438F-B7BF-3253C1A4825B}"/>
              </a:ext>
            </a:extLst>
          </p:cNvPr>
          <p:cNvSpPr txBox="1"/>
          <p:nvPr/>
        </p:nvSpPr>
        <p:spPr>
          <a:xfrm>
            <a:off x="6315075" y="2857500"/>
            <a:ext cx="657224" cy="369332"/>
          </a:xfrm>
          <a:prstGeom prst="rect">
            <a:avLst/>
          </a:prstGeom>
          <a:noFill/>
        </p:spPr>
        <p:txBody>
          <a:bodyPr wrap="square" rtlCol="0">
            <a:spAutoFit/>
          </a:bodyPr>
          <a:lstStyle/>
          <a:p>
            <a:r>
              <a:rPr lang="en-US" sz="900" dirty="0"/>
              <a:t>Avg </a:t>
            </a:r>
            <a:r>
              <a:rPr lang="en-US" sz="900" dirty="0" err="1"/>
              <a:t>SilScore</a:t>
            </a:r>
            <a:endParaRPr lang="en-US" sz="900" dirty="0"/>
          </a:p>
        </p:txBody>
      </p:sp>
      <p:sp>
        <p:nvSpPr>
          <p:cNvPr id="69" name="TextBox 68">
            <a:extLst>
              <a:ext uri="{FF2B5EF4-FFF2-40B4-BE49-F238E27FC236}">
                <a16:creationId xmlns:a16="http://schemas.microsoft.com/office/drawing/2014/main" id="{1D2777DE-7319-4541-94C4-3AA385101FCF}"/>
              </a:ext>
            </a:extLst>
          </p:cNvPr>
          <p:cNvSpPr txBox="1"/>
          <p:nvPr/>
        </p:nvSpPr>
        <p:spPr>
          <a:xfrm rot="1639588">
            <a:off x="6652267" y="1003951"/>
            <a:ext cx="1257285" cy="646331"/>
          </a:xfrm>
          <a:prstGeom prst="rect">
            <a:avLst/>
          </a:prstGeom>
          <a:noFill/>
        </p:spPr>
        <p:txBody>
          <a:bodyPr wrap="square" rtlCol="0">
            <a:spAutoFit/>
          </a:bodyPr>
          <a:lstStyle/>
          <a:p>
            <a:r>
              <a:rPr lang="en-US" sz="900" dirty="0"/>
              <a:t>Poor clustering </a:t>
            </a:r>
          </a:p>
          <a:p>
            <a:r>
              <a:rPr lang="en-US" sz="900" dirty="0"/>
              <a:t>( low </a:t>
            </a:r>
            <a:r>
              <a:rPr lang="en-US" sz="900" dirty="0" err="1"/>
              <a:t>SilScore</a:t>
            </a:r>
            <a:r>
              <a:rPr lang="en-US" sz="900" dirty="0"/>
              <a:t> and most points below Avg </a:t>
            </a:r>
            <a:r>
              <a:rPr lang="en-US" sz="900" dirty="0" err="1"/>
              <a:t>SilScore</a:t>
            </a:r>
            <a:r>
              <a:rPr lang="en-US" sz="900" dirty="0"/>
              <a:t>) </a:t>
            </a:r>
          </a:p>
        </p:txBody>
      </p:sp>
      <p:pic>
        <p:nvPicPr>
          <p:cNvPr id="92" name="Picture 91">
            <a:extLst>
              <a:ext uri="{FF2B5EF4-FFF2-40B4-BE49-F238E27FC236}">
                <a16:creationId xmlns:a16="http://schemas.microsoft.com/office/drawing/2014/main" id="{533AF5CD-FDBD-4E7B-A6AE-76A8D18E4EB4}"/>
              </a:ext>
            </a:extLst>
          </p:cNvPr>
          <p:cNvPicPr>
            <a:picLocks noChangeAspect="1"/>
          </p:cNvPicPr>
          <p:nvPr/>
        </p:nvPicPr>
        <p:blipFill>
          <a:blip r:embed="rId4"/>
          <a:stretch>
            <a:fillRect/>
          </a:stretch>
        </p:blipFill>
        <p:spPr>
          <a:xfrm>
            <a:off x="5320414" y="1111251"/>
            <a:ext cx="1210802" cy="412190"/>
          </a:xfrm>
          <a:prstGeom prst="rect">
            <a:avLst/>
          </a:prstGeom>
        </p:spPr>
      </p:pic>
      <p:pic>
        <p:nvPicPr>
          <p:cNvPr id="101" name="Picture 100">
            <a:extLst>
              <a:ext uri="{FF2B5EF4-FFF2-40B4-BE49-F238E27FC236}">
                <a16:creationId xmlns:a16="http://schemas.microsoft.com/office/drawing/2014/main" id="{FF411F35-4966-435F-B674-AD76F9334237}"/>
              </a:ext>
            </a:extLst>
          </p:cNvPr>
          <p:cNvPicPr>
            <a:picLocks noChangeAspect="1"/>
          </p:cNvPicPr>
          <p:nvPr/>
        </p:nvPicPr>
        <p:blipFill>
          <a:blip r:embed="rId5"/>
          <a:stretch>
            <a:fillRect/>
          </a:stretch>
        </p:blipFill>
        <p:spPr>
          <a:xfrm>
            <a:off x="5319971" y="1962214"/>
            <a:ext cx="1384878" cy="428818"/>
          </a:xfrm>
          <a:prstGeom prst="rect">
            <a:avLst/>
          </a:prstGeom>
        </p:spPr>
      </p:pic>
      <p:cxnSp>
        <p:nvCxnSpPr>
          <p:cNvPr id="67" name="Straight Connector 66">
            <a:extLst>
              <a:ext uri="{FF2B5EF4-FFF2-40B4-BE49-F238E27FC236}">
                <a16:creationId xmlns:a16="http://schemas.microsoft.com/office/drawing/2014/main" id="{CF4B74B6-E11C-4717-BC56-8FEA1DD653DF}"/>
              </a:ext>
            </a:extLst>
          </p:cNvPr>
          <p:cNvCxnSpPr/>
          <p:nvPr/>
        </p:nvCxnSpPr>
        <p:spPr>
          <a:xfrm>
            <a:off x="6400800" y="1028700"/>
            <a:ext cx="0" cy="1657350"/>
          </a:xfrm>
          <a:prstGeom prst="line">
            <a:avLst/>
          </a:prstGeom>
          <a:ln>
            <a:solidFill>
              <a:schemeClr val="accent5"/>
            </a:solidFill>
            <a:prstDash val="dash"/>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2A47E441-1C89-4819-8729-A368C8FB2DED}"/>
              </a:ext>
            </a:extLst>
          </p:cNvPr>
          <p:cNvSpPr txBox="1"/>
          <p:nvPr/>
        </p:nvSpPr>
        <p:spPr>
          <a:xfrm>
            <a:off x="5643562" y="2683538"/>
            <a:ext cx="657224" cy="230832"/>
          </a:xfrm>
          <a:prstGeom prst="rect">
            <a:avLst/>
          </a:prstGeom>
          <a:noFill/>
        </p:spPr>
        <p:txBody>
          <a:bodyPr wrap="square" rtlCol="0">
            <a:spAutoFit/>
          </a:bodyPr>
          <a:lstStyle/>
          <a:p>
            <a:r>
              <a:rPr lang="en-US" sz="900" dirty="0" err="1"/>
              <a:t>SilScore</a:t>
            </a:r>
            <a:endParaRPr lang="en-US" sz="900" dirty="0"/>
          </a:p>
        </p:txBody>
      </p:sp>
      <p:sp>
        <p:nvSpPr>
          <p:cNvPr id="2" name="TextBox 1">
            <a:extLst>
              <a:ext uri="{FF2B5EF4-FFF2-40B4-BE49-F238E27FC236}">
                <a16:creationId xmlns:a16="http://schemas.microsoft.com/office/drawing/2014/main" id="{0AC2D802-791B-490B-91CF-641063E3AB77}"/>
              </a:ext>
            </a:extLst>
          </p:cNvPr>
          <p:cNvSpPr txBox="1"/>
          <p:nvPr/>
        </p:nvSpPr>
        <p:spPr>
          <a:xfrm>
            <a:off x="1645920" y="514350"/>
            <a:ext cx="2926081" cy="253916"/>
          </a:xfrm>
          <a:prstGeom prst="rect">
            <a:avLst/>
          </a:prstGeom>
          <a:noFill/>
        </p:spPr>
        <p:txBody>
          <a:bodyPr wrap="square" rtlCol="0">
            <a:spAutoFit/>
          </a:bodyPr>
          <a:lstStyle/>
          <a:p>
            <a:r>
              <a:rPr lang="en-US" sz="1050" dirty="0"/>
              <a:t>Silhouette Score</a:t>
            </a:r>
          </a:p>
        </p:txBody>
      </p:sp>
    </p:spTree>
    <p:extLst>
      <p:ext uri="{BB962C8B-B14F-4D97-AF65-F5344CB8AC3E}">
        <p14:creationId xmlns:p14="http://schemas.microsoft.com/office/powerpoint/2010/main" val="382795158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B62B82-DD50-4F7B-807A-8D257002B669}"/>
              </a:ext>
            </a:extLst>
          </p:cNvPr>
          <p:cNvPicPr>
            <a:picLocks noChangeAspect="1"/>
          </p:cNvPicPr>
          <p:nvPr/>
        </p:nvPicPr>
        <p:blipFill>
          <a:blip r:embed="rId3"/>
          <a:stretch>
            <a:fillRect/>
          </a:stretch>
        </p:blipFill>
        <p:spPr>
          <a:xfrm>
            <a:off x="5341467" y="1289613"/>
            <a:ext cx="1859422" cy="322847"/>
          </a:xfrm>
          <a:prstGeom prst="rect">
            <a:avLst/>
          </a:prstGeom>
        </p:spPr>
      </p:pic>
      <p:pic>
        <p:nvPicPr>
          <p:cNvPr id="6" name="Picture 5">
            <a:extLst>
              <a:ext uri="{FF2B5EF4-FFF2-40B4-BE49-F238E27FC236}">
                <a16:creationId xmlns:a16="http://schemas.microsoft.com/office/drawing/2014/main" id="{F7465ED9-6EA5-4467-9AC8-482F76DDDEFE}"/>
              </a:ext>
            </a:extLst>
          </p:cNvPr>
          <p:cNvPicPr>
            <a:picLocks noChangeAspect="1"/>
          </p:cNvPicPr>
          <p:nvPr/>
        </p:nvPicPr>
        <p:blipFill>
          <a:blip r:embed="rId4"/>
          <a:stretch>
            <a:fillRect/>
          </a:stretch>
        </p:blipFill>
        <p:spPr>
          <a:xfrm>
            <a:off x="5341467" y="1667935"/>
            <a:ext cx="1745132" cy="323660"/>
          </a:xfrm>
          <a:prstGeom prst="rect">
            <a:avLst/>
          </a:prstGeom>
        </p:spPr>
      </p:pic>
      <p:cxnSp>
        <p:nvCxnSpPr>
          <p:cNvPr id="5" name="Straight Arrow Connector 4">
            <a:extLst>
              <a:ext uri="{FF2B5EF4-FFF2-40B4-BE49-F238E27FC236}">
                <a16:creationId xmlns:a16="http://schemas.microsoft.com/office/drawing/2014/main" id="{7AAB0A48-A74F-472B-A920-8602B1694A62}"/>
              </a:ext>
            </a:extLst>
          </p:cNvPr>
          <p:cNvCxnSpPr>
            <a:cxnSpLocks/>
          </p:cNvCxnSpPr>
          <p:nvPr/>
        </p:nvCxnSpPr>
        <p:spPr>
          <a:xfrm>
            <a:off x="1428750" y="3143250"/>
            <a:ext cx="304038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BC45E459-E5C5-4F6F-83EE-060E6673B0C2}"/>
              </a:ext>
            </a:extLst>
          </p:cNvPr>
          <p:cNvCxnSpPr>
            <a:cxnSpLocks/>
          </p:cNvCxnSpPr>
          <p:nvPr/>
        </p:nvCxnSpPr>
        <p:spPr>
          <a:xfrm flipV="1">
            <a:off x="1515618" y="800100"/>
            <a:ext cx="0" cy="23431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1" name="Picture 10">
            <a:extLst>
              <a:ext uri="{FF2B5EF4-FFF2-40B4-BE49-F238E27FC236}">
                <a16:creationId xmlns:a16="http://schemas.microsoft.com/office/drawing/2014/main" id="{CF0075CD-80F5-424F-8850-E7ED46CE9737}"/>
              </a:ext>
            </a:extLst>
          </p:cNvPr>
          <p:cNvPicPr>
            <a:picLocks noChangeAspect="1"/>
          </p:cNvPicPr>
          <p:nvPr/>
        </p:nvPicPr>
        <p:blipFill>
          <a:blip r:embed="rId5"/>
          <a:stretch>
            <a:fillRect/>
          </a:stretch>
        </p:blipFill>
        <p:spPr>
          <a:xfrm>
            <a:off x="1863091" y="931206"/>
            <a:ext cx="2519162" cy="2106256"/>
          </a:xfrm>
          <a:prstGeom prst="rect">
            <a:avLst/>
          </a:prstGeom>
        </p:spPr>
      </p:pic>
      <p:sp>
        <p:nvSpPr>
          <p:cNvPr id="13" name="Oval 12">
            <a:extLst>
              <a:ext uri="{FF2B5EF4-FFF2-40B4-BE49-F238E27FC236}">
                <a16:creationId xmlns:a16="http://schemas.microsoft.com/office/drawing/2014/main" id="{77BB1D49-46DC-41DE-895E-D4D13BDA867B}"/>
              </a:ext>
            </a:extLst>
          </p:cNvPr>
          <p:cNvSpPr/>
          <p:nvPr/>
        </p:nvSpPr>
        <p:spPr>
          <a:xfrm>
            <a:off x="2144269" y="1143000"/>
            <a:ext cx="685800" cy="589436"/>
          </a:xfrm>
          <a:prstGeom prst="ellipse">
            <a:avLst/>
          </a:prstGeom>
          <a:solidFill>
            <a:schemeClr val="accent4">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a16="http://schemas.microsoft.com/office/drawing/2014/main" id="{522AB7E3-243C-40D9-BD1A-EEF0F595C187}"/>
              </a:ext>
            </a:extLst>
          </p:cNvPr>
          <p:cNvSpPr/>
          <p:nvPr/>
        </p:nvSpPr>
        <p:spPr>
          <a:xfrm>
            <a:off x="1863090" y="1803357"/>
            <a:ext cx="1794511" cy="1282744"/>
          </a:xfrm>
          <a:prstGeom prst="ellipse">
            <a:avLst/>
          </a:prstGeom>
          <a:solidFill>
            <a:srgbClr val="92D05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5" name="TextBox 14">
            <a:extLst>
              <a:ext uri="{FF2B5EF4-FFF2-40B4-BE49-F238E27FC236}">
                <a16:creationId xmlns:a16="http://schemas.microsoft.com/office/drawing/2014/main" id="{8113A58C-EBA5-4B5C-BD62-FD91F66628E3}"/>
              </a:ext>
            </a:extLst>
          </p:cNvPr>
          <p:cNvSpPr txBox="1"/>
          <p:nvPr/>
        </p:nvSpPr>
        <p:spPr>
          <a:xfrm>
            <a:off x="1466064" y="3257550"/>
            <a:ext cx="3734586" cy="1338828"/>
          </a:xfrm>
          <a:prstGeom prst="rect">
            <a:avLst/>
          </a:prstGeom>
          <a:noFill/>
        </p:spPr>
        <p:txBody>
          <a:bodyPr wrap="square" rtlCol="0">
            <a:spAutoFit/>
          </a:bodyPr>
          <a:lstStyle/>
          <a:p>
            <a:r>
              <a:rPr lang="en-US" sz="900" dirty="0" err="1"/>
              <a:t>SilScore</a:t>
            </a:r>
            <a:r>
              <a:rPr lang="en-US" sz="900" dirty="0"/>
              <a:t> =  B – A / max (A,B)</a:t>
            </a:r>
          </a:p>
          <a:p>
            <a:endParaRPr lang="en-US" sz="900" dirty="0"/>
          </a:p>
          <a:p>
            <a:r>
              <a:rPr lang="en-US" sz="900" dirty="0"/>
              <a:t>A = avg distance of a point from other points in its cluster</a:t>
            </a:r>
          </a:p>
          <a:p>
            <a:endParaRPr lang="en-US" sz="900" dirty="0"/>
          </a:p>
          <a:p>
            <a:r>
              <a:rPr lang="en-US" sz="900" dirty="0"/>
              <a:t>B = avg distance of a point from the points in the nearest cluster</a:t>
            </a:r>
          </a:p>
          <a:p>
            <a:endParaRPr lang="en-US" sz="900" dirty="0"/>
          </a:p>
          <a:p>
            <a:r>
              <a:rPr lang="en-US" sz="900" dirty="0"/>
              <a:t>Note: Every data point has a </a:t>
            </a:r>
            <a:r>
              <a:rPr lang="en-US" sz="900" dirty="0" err="1"/>
              <a:t>SilScore</a:t>
            </a:r>
            <a:endParaRPr lang="en-US" sz="900" dirty="0"/>
          </a:p>
          <a:p>
            <a:endParaRPr lang="en-US" sz="900" dirty="0"/>
          </a:p>
          <a:p>
            <a:r>
              <a:rPr lang="en-US" sz="900" dirty="0"/>
              <a:t>Avg </a:t>
            </a:r>
            <a:r>
              <a:rPr lang="en-US" sz="900" dirty="0" err="1"/>
              <a:t>SilScore</a:t>
            </a:r>
            <a:r>
              <a:rPr lang="en-US" sz="900" dirty="0"/>
              <a:t> = sum of all </a:t>
            </a:r>
            <a:r>
              <a:rPr lang="en-US" sz="900" dirty="0" err="1"/>
              <a:t>SilScore</a:t>
            </a:r>
            <a:r>
              <a:rPr lang="en-US" sz="900" dirty="0"/>
              <a:t> / Number of data points</a:t>
            </a:r>
          </a:p>
        </p:txBody>
      </p:sp>
      <p:cxnSp>
        <p:nvCxnSpPr>
          <p:cNvPr id="18" name="Straight Connector 17">
            <a:extLst>
              <a:ext uri="{FF2B5EF4-FFF2-40B4-BE49-F238E27FC236}">
                <a16:creationId xmlns:a16="http://schemas.microsoft.com/office/drawing/2014/main" id="{C7B9BC8E-B264-4C74-A9C8-C47D8AC806D7}"/>
              </a:ext>
            </a:extLst>
          </p:cNvPr>
          <p:cNvCxnSpPr/>
          <p:nvPr/>
        </p:nvCxnSpPr>
        <p:spPr>
          <a:xfrm>
            <a:off x="5314950" y="931206"/>
            <a:ext cx="0" cy="1983445"/>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ABFF1BA5-3D8D-48EA-B724-0C5DB3276048}"/>
              </a:ext>
            </a:extLst>
          </p:cNvPr>
          <p:cNvCxnSpPr>
            <a:cxnSpLocks/>
          </p:cNvCxnSpPr>
          <p:nvPr/>
        </p:nvCxnSpPr>
        <p:spPr>
          <a:xfrm flipH="1">
            <a:off x="5200650" y="2686050"/>
            <a:ext cx="2228850" cy="0"/>
          </a:xfrm>
          <a:prstGeom prst="line">
            <a:avLst/>
          </a:prstGeom>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F84F620F-291C-438F-B7BF-3253C1A4825B}"/>
              </a:ext>
            </a:extLst>
          </p:cNvPr>
          <p:cNvSpPr txBox="1"/>
          <p:nvPr/>
        </p:nvSpPr>
        <p:spPr>
          <a:xfrm>
            <a:off x="6775533" y="2741525"/>
            <a:ext cx="657224" cy="369332"/>
          </a:xfrm>
          <a:prstGeom prst="rect">
            <a:avLst/>
          </a:prstGeom>
          <a:noFill/>
        </p:spPr>
        <p:txBody>
          <a:bodyPr wrap="square" rtlCol="0">
            <a:spAutoFit/>
          </a:bodyPr>
          <a:lstStyle/>
          <a:p>
            <a:r>
              <a:rPr lang="en-US" sz="900" dirty="0"/>
              <a:t>Avg </a:t>
            </a:r>
            <a:r>
              <a:rPr lang="en-US" sz="900" dirty="0" err="1"/>
              <a:t>SilScore</a:t>
            </a:r>
            <a:endParaRPr lang="en-US" sz="900" dirty="0"/>
          </a:p>
        </p:txBody>
      </p:sp>
      <p:sp>
        <p:nvSpPr>
          <p:cNvPr id="69" name="TextBox 68">
            <a:extLst>
              <a:ext uri="{FF2B5EF4-FFF2-40B4-BE49-F238E27FC236}">
                <a16:creationId xmlns:a16="http://schemas.microsoft.com/office/drawing/2014/main" id="{1D2777DE-7319-4541-94C4-3AA385101FCF}"/>
              </a:ext>
            </a:extLst>
          </p:cNvPr>
          <p:cNvSpPr txBox="1"/>
          <p:nvPr/>
        </p:nvSpPr>
        <p:spPr>
          <a:xfrm>
            <a:off x="5429251" y="633983"/>
            <a:ext cx="2286000" cy="369332"/>
          </a:xfrm>
          <a:prstGeom prst="rect">
            <a:avLst/>
          </a:prstGeom>
          <a:noFill/>
        </p:spPr>
        <p:txBody>
          <a:bodyPr wrap="square" rtlCol="0">
            <a:spAutoFit/>
          </a:bodyPr>
          <a:lstStyle/>
          <a:p>
            <a:r>
              <a:rPr lang="en-US" sz="900" dirty="0"/>
              <a:t>Optimal Clustering(high avg </a:t>
            </a:r>
            <a:r>
              <a:rPr lang="en-US" sz="900" dirty="0" err="1"/>
              <a:t>silscore</a:t>
            </a:r>
            <a:r>
              <a:rPr lang="en-US" sz="900" dirty="0"/>
              <a:t> and all clusters cross </a:t>
            </a:r>
            <a:r>
              <a:rPr lang="en-US" sz="900" dirty="0" err="1"/>
              <a:t>silscore</a:t>
            </a:r>
            <a:r>
              <a:rPr lang="en-US" sz="900" dirty="0"/>
              <a:t>)</a:t>
            </a:r>
          </a:p>
        </p:txBody>
      </p:sp>
      <p:pic>
        <p:nvPicPr>
          <p:cNvPr id="92" name="Picture 91">
            <a:extLst>
              <a:ext uri="{FF2B5EF4-FFF2-40B4-BE49-F238E27FC236}">
                <a16:creationId xmlns:a16="http://schemas.microsoft.com/office/drawing/2014/main" id="{533AF5CD-FDBD-4E7B-A6AE-76A8D18E4EB4}"/>
              </a:ext>
            </a:extLst>
          </p:cNvPr>
          <p:cNvPicPr>
            <a:picLocks noChangeAspect="1"/>
          </p:cNvPicPr>
          <p:nvPr/>
        </p:nvPicPr>
        <p:blipFill>
          <a:blip r:embed="rId6"/>
          <a:stretch>
            <a:fillRect/>
          </a:stretch>
        </p:blipFill>
        <p:spPr>
          <a:xfrm>
            <a:off x="5341467" y="996388"/>
            <a:ext cx="2025599" cy="260913"/>
          </a:xfrm>
          <a:prstGeom prst="rect">
            <a:avLst/>
          </a:prstGeom>
        </p:spPr>
      </p:pic>
      <p:pic>
        <p:nvPicPr>
          <p:cNvPr id="101" name="Picture 100">
            <a:extLst>
              <a:ext uri="{FF2B5EF4-FFF2-40B4-BE49-F238E27FC236}">
                <a16:creationId xmlns:a16="http://schemas.microsoft.com/office/drawing/2014/main" id="{FF411F35-4966-435F-B674-AD76F9334237}"/>
              </a:ext>
            </a:extLst>
          </p:cNvPr>
          <p:cNvPicPr>
            <a:picLocks noChangeAspect="1"/>
          </p:cNvPicPr>
          <p:nvPr/>
        </p:nvPicPr>
        <p:blipFill>
          <a:blip r:embed="rId7"/>
          <a:stretch>
            <a:fillRect/>
          </a:stretch>
        </p:blipFill>
        <p:spPr>
          <a:xfrm>
            <a:off x="5330563" y="2030884"/>
            <a:ext cx="1745123" cy="588476"/>
          </a:xfrm>
          <a:prstGeom prst="rect">
            <a:avLst/>
          </a:prstGeom>
        </p:spPr>
      </p:pic>
      <p:cxnSp>
        <p:nvCxnSpPr>
          <p:cNvPr id="67" name="Straight Connector 66">
            <a:extLst>
              <a:ext uri="{FF2B5EF4-FFF2-40B4-BE49-F238E27FC236}">
                <a16:creationId xmlns:a16="http://schemas.microsoft.com/office/drawing/2014/main" id="{CF4B74B6-E11C-4717-BC56-8FEA1DD653DF}"/>
              </a:ext>
            </a:extLst>
          </p:cNvPr>
          <p:cNvCxnSpPr/>
          <p:nvPr/>
        </p:nvCxnSpPr>
        <p:spPr>
          <a:xfrm>
            <a:off x="6743700" y="1028700"/>
            <a:ext cx="0" cy="1657350"/>
          </a:xfrm>
          <a:prstGeom prst="line">
            <a:avLst/>
          </a:prstGeom>
          <a:ln>
            <a:solidFill>
              <a:schemeClr val="accent5"/>
            </a:solidFill>
            <a:prstDash val="dash"/>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5333EC40-A6E8-42F7-943E-8BEA8DB2DEF4}"/>
              </a:ext>
            </a:extLst>
          </p:cNvPr>
          <p:cNvSpPr/>
          <p:nvPr/>
        </p:nvSpPr>
        <p:spPr>
          <a:xfrm>
            <a:off x="3050581" y="964198"/>
            <a:ext cx="936374" cy="703736"/>
          </a:xfrm>
          <a:prstGeom prst="ellipse">
            <a:avLst/>
          </a:prstGeom>
          <a:solidFill>
            <a:schemeClr val="accent5">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0" name="Oval 29">
            <a:extLst>
              <a:ext uri="{FF2B5EF4-FFF2-40B4-BE49-F238E27FC236}">
                <a16:creationId xmlns:a16="http://schemas.microsoft.com/office/drawing/2014/main" id="{37D40252-1923-4483-B3F3-61CF3CCEAD2D}"/>
              </a:ext>
            </a:extLst>
          </p:cNvPr>
          <p:cNvSpPr/>
          <p:nvPr/>
        </p:nvSpPr>
        <p:spPr>
          <a:xfrm rot="19999629">
            <a:off x="3661229" y="1913265"/>
            <a:ext cx="719180" cy="769484"/>
          </a:xfrm>
          <a:prstGeom prst="ellipse">
            <a:avLst/>
          </a:prstGeom>
          <a:solidFill>
            <a:schemeClr val="accent1">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9" name="TextBox 8">
            <a:extLst>
              <a:ext uri="{FF2B5EF4-FFF2-40B4-BE49-F238E27FC236}">
                <a16:creationId xmlns:a16="http://schemas.microsoft.com/office/drawing/2014/main" id="{39F35CD9-9A42-4713-A290-B3801258BBCB}"/>
              </a:ext>
            </a:extLst>
          </p:cNvPr>
          <p:cNvSpPr txBox="1"/>
          <p:nvPr/>
        </p:nvSpPr>
        <p:spPr>
          <a:xfrm rot="16200000">
            <a:off x="4836430" y="1684808"/>
            <a:ext cx="742946" cy="230832"/>
          </a:xfrm>
          <a:prstGeom prst="rect">
            <a:avLst/>
          </a:prstGeom>
          <a:noFill/>
        </p:spPr>
        <p:txBody>
          <a:bodyPr wrap="square" rtlCol="0">
            <a:spAutoFit/>
          </a:bodyPr>
          <a:lstStyle/>
          <a:p>
            <a:r>
              <a:rPr lang="en-US" sz="900" dirty="0"/>
              <a:t>Cluster ids</a:t>
            </a:r>
          </a:p>
        </p:txBody>
      </p:sp>
    </p:spTree>
    <p:extLst>
      <p:ext uri="{BB962C8B-B14F-4D97-AF65-F5344CB8AC3E}">
        <p14:creationId xmlns:p14="http://schemas.microsoft.com/office/powerpoint/2010/main" val="3451965706"/>
      </p:ext>
    </p:extLst>
  </p:cSld>
  <p:clrMapOvr>
    <a:masterClrMapping/>
  </p:clrMapOvr>
  <p:transition spd="med">
    <p:wipe dir="d"/>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4484C-AA59-4DB2-9979-9E9444672706}"/>
              </a:ext>
            </a:extLst>
          </p:cNvPr>
          <p:cNvSpPr txBox="1">
            <a:spLocks/>
          </p:cNvSpPr>
          <p:nvPr/>
        </p:nvSpPr>
        <p:spPr>
          <a:xfrm>
            <a:off x="1485900" y="1177528"/>
            <a:ext cx="6172200" cy="3394472"/>
          </a:xfrm>
          <a:prstGeom prst="rect">
            <a:avLst/>
          </a:prstGeom>
        </p:spPr>
        <p:txBody>
          <a:bodyPr>
            <a:norm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a:buFont typeface="+mj-lt"/>
              <a:buAutoNum type="arabicPeriod"/>
            </a:pPr>
            <a:r>
              <a:rPr lang="en-US" sz="1200" dirty="0"/>
              <a:t>Clustering on correct attributes is the key to good clustering results. </a:t>
            </a:r>
          </a:p>
          <a:p>
            <a:pPr marL="257175" indent="-257175">
              <a:buFont typeface="+mj-lt"/>
              <a:buAutoNum type="arabicPeriod"/>
            </a:pPr>
            <a:endParaRPr lang="en-US" sz="1200" dirty="0"/>
          </a:p>
          <a:p>
            <a:pPr marL="257175" indent="-257175">
              <a:buFont typeface="+mj-lt"/>
              <a:buAutoNum type="arabicPeriod"/>
            </a:pPr>
            <a:r>
              <a:rPr lang="en-US" sz="1200" dirty="0"/>
              <a:t>We can also consider those attributes who's value changes with time. For e.g. age, income category, years of work experience etc.</a:t>
            </a:r>
          </a:p>
          <a:p>
            <a:pPr marL="257175" indent="-257175">
              <a:buFont typeface="+mj-lt"/>
              <a:buAutoNum type="arabicPeriod"/>
            </a:pPr>
            <a:endParaRPr lang="en-US" sz="1200" dirty="0"/>
          </a:p>
          <a:p>
            <a:pPr marL="257175" indent="-257175">
              <a:buFont typeface="+mj-lt"/>
              <a:buAutoNum type="arabicPeriod"/>
            </a:pPr>
            <a:r>
              <a:rPr lang="en-US" sz="1200" dirty="0"/>
              <a:t>We can use sequential k means clustering over time to track individual clusters (how they change in size, shape and position</a:t>
            </a:r>
          </a:p>
          <a:p>
            <a:pPr marL="257175" indent="-257175">
              <a:buFont typeface="+mj-lt"/>
              <a:buAutoNum type="arabicPeriod"/>
            </a:pPr>
            <a:endParaRPr lang="en-US" sz="1050" dirty="0"/>
          </a:p>
          <a:p>
            <a:pPr marL="257175" indent="-257175">
              <a:buFont typeface="+mj-lt"/>
              <a:buAutoNum type="arabicPeriod"/>
            </a:pPr>
            <a:r>
              <a:rPr lang="en-US" sz="1200" dirty="0"/>
              <a:t>We can also understand how individual data points move across clusters, form new clusters etc.  </a:t>
            </a:r>
          </a:p>
          <a:p>
            <a:pPr marL="257175" indent="-257175">
              <a:buFont typeface="+mj-lt"/>
              <a:buAutoNum type="arabicPeriod"/>
            </a:pPr>
            <a:endParaRPr lang="en-US" sz="1200" dirty="0"/>
          </a:p>
          <a:p>
            <a:pPr marL="257175" indent="-257175">
              <a:buFont typeface="+mj-lt"/>
              <a:buAutoNum type="arabicPeriod"/>
            </a:pPr>
            <a:r>
              <a:rPr lang="en-US" sz="1200" dirty="0"/>
              <a:t>Analyzing the changes in the clusters over time using metrics such as</a:t>
            </a:r>
          </a:p>
          <a:p>
            <a:pPr marL="257175" indent="-257175">
              <a:buFont typeface="+mj-lt"/>
              <a:buAutoNum type="arabicPeriod"/>
            </a:pPr>
            <a:endParaRPr lang="en-US" sz="1200" dirty="0"/>
          </a:p>
          <a:p>
            <a:pPr marL="257175" indent="-257175">
              <a:buFont typeface="+mj-lt"/>
              <a:buAutoNum type="arabicPeriod"/>
            </a:pPr>
            <a:r>
              <a:rPr lang="en-US" sz="1200" dirty="0"/>
              <a:t>Cluster size, new entries and exits one can analyze the impact of strategies designed based on earlier clustering analysis</a:t>
            </a:r>
          </a:p>
          <a:p>
            <a:pPr marL="600075" lvl="1" indent="-257175">
              <a:buFont typeface="+mj-lt"/>
              <a:buAutoNum type="arabicPeriod"/>
            </a:pPr>
            <a:endParaRPr lang="en-US" sz="135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0" indent="0">
              <a:buNone/>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a:p>
            <a:pPr marL="257175" indent="-257175">
              <a:buFont typeface="+mj-lt"/>
              <a:buAutoNum type="arabicPeriod"/>
            </a:pPr>
            <a:endParaRPr lang="en-US" sz="1200" dirty="0"/>
          </a:p>
        </p:txBody>
      </p:sp>
      <p:sp>
        <p:nvSpPr>
          <p:cNvPr id="4" name="TextBox 3">
            <a:extLst>
              <a:ext uri="{FF2B5EF4-FFF2-40B4-BE49-F238E27FC236}">
                <a16:creationId xmlns:a16="http://schemas.microsoft.com/office/drawing/2014/main" id="{0E1DFA2D-8327-409C-AE3E-7FB3F588A383}"/>
              </a:ext>
            </a:extLst>
          </p:cNvPr>
          <p:cNvSpPr txBox="1"/>
          <p:nvPr/>
        </p:nvSpPr>
        <p:spPr>
          <a:xfrm>
            <a:off x="1485900" y="896296"/>
            <a:ext cx="4171950" cy="253916"/>
          </a:xfrm>
          <a:prstGeom prst="rect">
            <a:avLst/>
          </a:prstGeom>
          <a:noFill/>
        </p:spPr>
        <p:txBody>
          <a:bodyPr wrap="square" rtlCol="0">
            <a:spAutoFit/>
          </a:bodyPr>
          <a:lstStyle/>
          <a:p>
            <a:r>
              <a:rPr lang="en-US" sz="1050" dirty="0"/>
              <a:t>Dynamic Clustering</a:t>
            </a:r>
          </a:p>
        </p:txBody>
      </p:sp>
      <p:sp>
        <p:nvSpPr>
          <p:cNvPr id="5" name="Title 2">
            <a:extLst>
              <a:ext uri="{FF2B5EF4-FFF2-40B4-BE49-F238E27FC236}">
                <a16:creationId xmlns:a16="http://schemas.microsoft.com/office/drawing/2014/main" id="{AC6A3F1A-B103-420F-8D2C-EC3555B1598B}"/>
              </a:ext>
            </a:extLst>
          </p:cNvPr>
          <p:cNvSpPr txBox="1">
            <a:spLocks/>
          </p:cNvSpPr>
          <p:nvPr/>
        </p:nvSpPr>
        <p:spPr>
          <a:xfrm>
            <a:off x="1284511" y="489847"/>
            <a:ext cx="6316439" cy="310253"/>
          </a:xfrm>
          <a:prstGeom prst="rect">
            <a:avLst/>
          </a:prstGeom>
        </p:spPr>
        <p:txBody>
          <a:bodyPr/>
          <a:lstStyle/>
          <a:p>
            <a:pPr defTabSz="342900">
              <a:spcBef>
                <a:spcPct val="0"/>
              </a:spcBef>
              <a:buClrTx/>
              <a:defRPr/>
            </a:pPr>
            <a:r>
              <a:rPr lang="en-US" altLang="en-US" sz="1350" b="1" kern="1200" dirty="0">
                <a:solidFill>
                  <a:schemeClr val="tx1"/>
                </a:solidFill>
                <a:latin typeface="+mj-lt"/>
                <a:ea typeface="+mn-ea"/>
              </a:rPr>
              <a:t>Machine Learning (K-means Clustering) </a:t>
            </a:r>
          </a:p>
        </p:txBody>
      </p:sp>
    </p:spTree>
    <p:extLst>
      <p:ext uri="{BB962C8B-B14F-4D97-AF65-F5344CB8AC3E}">
        <p14:creationId xmlns:p14="http://schemas.microsoft.com/office/powerpoint/2010/main" val="185316366"/>
      </p:ext>
    </p:extLst>
  </p:cSld>
  <p:clrMapOvr>
    <a:masterClrMapping/>
  </p:clrMapOvr>
  <p:transition spd="med">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485900" y="914401"/>
          <a:ext cx="5886450" cy="2534519"/>
        </p:xfrm>
        <a:graphic>
          <a:graphicData uri="http://schemas.openxmlformats.org/drawingml/2006/table">
            <a:tbl>
              <a:tblPr firstRow="1" bandRow="1">
                <a:tableStyleId>{5C22544A-7EE6-4342-B048-85BDC9FD1C3A}</a:tableStyleId>
              </a:tblPr>
              <a:tblGrid>
                <a:gridCol w="3008630">
                  <a:extLst>
                    <a:ext uri="{9D8B030D-6E8A-4147-A177-3AD203B41FA5}">
                      <a16:colId xmlns:a16="http://schemas.microsoft.com/office/drawing/2014/main" val="20000"/>
                    </a:ext>
                  </a:extLst>
                </a:gridCol>
                <a:gridCol w="2877820">
                  <a:extLst>
                    <a:ext uri="{9D8B030D-6E8A-4147-A177-3AD203B41FA5}">
                      <a16:colId xmlns:a16="http://schemas.microsoft.com/office/drawing/2014/main" val="20001"/>
                    </a:ext>
                  </a:extLst>
                </a:gridCol>
              </a:tblGrid>
              <a:tr h="334129">
                <a:tc>
                  <a:txBody>
                    <a:bodyPr/>
                    <a:lstStyle/>
                    <a:p>
                      <a:r>
                        <a:rPr lang="en-IN" sz="1100" dirty="0"/>
                        <a:t>Strengths</a:t>
                      </a:r>
                    </a:p>
                  </a:txBody>
                  <a:tcPr marL="68580" marR="68580" marT="34290" marB="34290"/>
                </a:tc>
                <a:tc>
                  <a:txBody>
                    <a:bodyPr/>
                    <a:lstStyle/>
                    <a:p>
                      <a:r>
                        <a:rPr lang="en-IN" sz="1100" dirty="0"/>
                        <a:t>Weakness</a:t>
                      </a:r>
                    </a:p>
                  </a:txBody>
                  <a:tcPr marL="68580" marR="68580" marT="34290" marB="34290"/>
                </a:tc>
                <a:extLst>
                  <a:ext uri="{0D108BD9-81ED-4DB2-BD59-A6C34878D82A}">
                    <a16:rowId xmlns:a16="http://schemas.microsoft.com/office/drawing/2014/main" val="10000"/>
                  </a:ext>
                </a:extLst>
              </a:tr>
              <a:tr h="466866">
                <a:tc>
                  <a:txBody>
                    <a:bodyPr/>
                    <a:lstStyle/>
                    <a:p>
                      <a:r>
                        <a:rPr lang="en-IN" sz="1100" dirty="0"/>
                        <a:t>Use simple principles without the</a:t>
                      </a:r>
                      <a:r>
                        <a:rPr lang="en-IN" sz="1100" baseline="0" dirty="0"/>
                        <a:t> need for any complex statistical terms</a:t>
                      </a:r>
                      <a:endParaRPr lang="en-IN" sz="1100" dirty="0"/>
                    </a:p>
                  </a:txBody>
                  <a:tcPr marL="68580" marR="68580" marT="34290" marB="34290"/>
                </a:tc>
                <a:tc>
                  <a:txBody>
                    <a:bodyPr/>
                    <a:lstStyle/>
                    <a:p>
                      <a:r>
                        <a:rPr lang="en-IN" sz="1100" dirty="0"/>
                        <a:t>Computationally intensive</a:t>
                      </a:r>
                    </a:p>
                    <a:p>
                      <a:r>
                        <a:rPr lang="en-IN" sz="1100" dirty="0"/>
                        <a:t>How to fix K?</a:t>
                      </a:r>
                    </a:p>
                  </a:txBody>
                  <a:tcPr marL="68580" marR="68580" marT="34290" marB="34290"/>
                </a:tc>
                <a:extLst>
                  <a:ext uri="{0D108BD9-81ED-4DB2-BD59-A6C34878D82A}">
                    <a16:rowId xmlns:a16="http://schemas.microsoft.com/office/drawing/2014/main" val="10001"/>
                  </a:ext>
                </a:extLst>
              </a:tr>
              <a:tr h="1028700">
                <a:tc>
                  <a:txBody>
                    <a:bodyPr/>
                    <a:lstStyle/>
                    <a:p>
                      <a:r>
                        <a:rPr lang="en-US" sz="1100" dirty="0"/>
                        <a:t>Once clusters and their associated centroids are identified, it is easy to assign new objects (for example, new customers) to a cluster based on the object's distance from the closest centroid</a:t>
                      </a:r>
                      <a:endParaRPr lang="en-IN" sz="1100" dirty="0"/>
                    </a:p>
                  </a:txBody>
                  <a:tcPr marL="68580" marR="68580" marT="34290" marB="34290"/>
                </a:tc>
                <a:tc>
                  <a:txBody>
                    <a:bodyPr/>
                    <a:lstStyle/>
                    <a:p>
                      <a:r>
                        <a:rPr lang="en-US" sz="1100" dirty="0"/>
                        <a:t>The k-means algorithm is sensitive to the starting positions of the initial centroid. Thus, it is important to rerun the k-means analysis several times for a particular value of k to ensure the cluster results provide the overall minimum WSS</a:t>
                      </a:r>
                      <a:endParaRPr lang="en-IN" sz="1100" dirty="0"/>
                    </a:p>
                  </a:txBody>
                  <a:tcPr marL="68580" marR="68580" marT="34290" marB="34290"/>
                </a:tc>
                <a:extLst>
                  <a:ext uri="{0D108BD9-81ED-4DB2-BD59-A6C34878D82A}">
                    <a16:rowId xmlns:a16="http://schemas.microsoft.com/office/drawing/2014/main" val="10002"/>
                  </a:ext>
                </a:extLst>
              </a:tr>
              <a:tr h="659104">
                <a:tc>
                  <a:txBody>
                    <a:bodyPr/>
                    <a:lstStyle/>
                    <a:p>
                      <a:r>
                        <a:rPr lang="en-US" sz="1100" dirty="0"/>
                        <a:t>Because the method is unsupervised, using k-means helps to eliminate subjectivity from the analysis. </a:t>
                      </a:r>
                      <a:endParaRPr lang="en-IN" sz="1100"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100" dirty="0"/>
                        <a:t>Susceptible to curse of dimensionality</a:t>
                      </a:r>
                    </a:p>
                    <a:p>
                      <a:endParaRPr lang="en-IN" sz="1100" dirty="0"/>
                    </a:p>
                  </a:txBody>
                  <a:tcPr marL="68580" marR="68580" marT="34290" marB="34290"/>
                </a:tc>
                <a:extLst>
                  <a:ext uri="{0D108BD9-81ED-4DB2-BD59-A6C34878D82A}">
                    <a16:rowId xmlns:a16="http://schemas.microsoft.com/office/drawing/2014/main" val="10003"/>
                  </a:ext>
                </a:extLst>
              </a:tr>
            </a:tbl>
          </a:graphicData>
        </a:graphic>
      </p:graphicFrame>
      <p:sp>
        <p:nvSpPr>
          <p:cNvPr id="5" name="Title 2"/>
          <p:cNvSpPr txBox="1">
            <a:spLocks/>
          </p:cNvSpPr>
          <p:nvPr/>
        </p:nvSpPr>
        <p:spPr>
          <a:xfrm>
            <a:off x="1284511" y="489847"/>
            <a:ext cx="6316439" cy="310253"/>
          </a:xfrm>
          <a:prstGeom prst="rect">
            <a:avLst/>
          </a:prstGeom>
        </p:spPr>
        <p:txBody>
          <a:bodyPr/>
          <a:lstStyle/>
          <a:p>
            <a:pPr defTabSz="342900">
              <a:spcBef>
                <a:spcPct val="0"/>
              </a:spcBef>
              <a:buClrTx/>
              <a:defRPr/>
            </a:pPr>
            <a:r>
              <a:rPr lang="en-US" altLang="en-US" sz="1350" b="1" kern="1200" dirty="0">
                <a:solidFill>
                  <a:schemeClr val="tx1"/>
                </a:solidFill>
                <a:latin typeface="+mj-lt"/>
                <a:ea typeface="+mn-ea"/>
              </a:rPr>
              <a:t>Machine Learning (K-Means Clustering) </a:t>
            </a:r>
          </a:p>
        </p:txBody>
      </p:sp>
    </p:spTree>
    <p:extLst>
      <p:ext uri="{BB962C8B-B14F-4D97-AF65-F5344CB8AC3E}">
        <p14:creationId xmlns:p14="http://schemas.microsoft.com/office/powerpoint/2010/main" val="3529492868"/>
      </p:ext>
    </p:extLst>
  </p:cSld>
  <p:clrMapOvr>
    <a:masterClrMapping/>
  </p:clrMapOvr>
  <p:transition spd="med">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91"/>
          <p:cNvSpPr txBox="1"/>
          <p:nvPr/>
        </p:nvSpPr>
        <p:spPr>
          <a:xfrm>
            <a:off x="944094" y="39856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dirty="0">
                <a:solidFill>
                  <a:srgbClr val="434343"/>
                </a:solidFill>
                <a:latin typeface="Cambria"/>
                <a:ea typeface="Cambria"/>
                <a:cs typeface="Cambria"/>
                <a:sym typeface="Cambria"/>
              </a:rPr>
              <a:t>Technical Support Analysis with K-Means</a:t>
            </a:r>
          </a:p>
          <a:p>
            <a:pPr lvl="0" algn="ctr"/>
            <a:r>
              <a:rPr lang="en-IN" sz="2400" dirty="0">
                <a:solidFill>
                  <a:srgbClr val="434343"/>
                </a:solidFill>
                <a:latin typeface="Cambria"/>
                <a:ea typeface="Cambria"/>
                <a:cs typeface="Cambria"/>
                <a:sym typeface="Cambria"/>
              </a:rPr>
              <a:t>Lab1_tech_supp_analysis.ipynb</a:t>
            </a:r>
          </a:p>
          <a:p>
            <a:pPr marL="0" lvl="0" indent="0" algn="ctr" rtl="0">
              <a:lnSpc>
                <a:spcPct val="100000"/>
              </a:lnSpc>
              <a:spcBef>
                <a:spcPts val="0"/>
              </a:spcBef>
              <a:spcAft>
                <a:spcPts val="0"/>
              </a:spcAft>
              <a:buNone/>
            </a:pPr>
            <a:endParaRPr sz="2400" dirty="0">
              <a:solidFill>
                <a:srgbClr val="434343"/>
              </a:solidFill>
              <a:latin typeface="Cambria"/>
              <a:ea typeface="Cambria"/>
              <a:cs typeface="Cambria"/>
              <a:sym typeface="Cambria"/>
            </a:endParaRPr>
          </a:p>
        </p:txBody>
      </p:sp>
      <p:pic>
        <p:nvPicPr>
          <p:cNvPr id="1205" name="Google Shape;1205;p91"/>
          <p:cNvPicPr preferRelativeResize="0"/>
          <p:nvPr/>
        </p:nvPicPr>
        <p:blipFill>
          <a:blip r:embed="rId3">
            <a:alphaModFix/>
          </a:blip>
          <a:stretch>
            <a:fillRect/>
          </a:stretch>
        </p:blipFill>
        <p:spPr>
          <a:xfrm>
            <a:off x="1055201" y="749669"/>
            <a:ext cx="7033600" cy="2796950"/>
          </a:xfrm>
          <a:prstGeom prst="rect">
            <a:avLst/>
          </a:prstGeom>
          <a:noFill/>
          <a:ln>
            <a:noFill/>
          </a:ln>
        </p:spPr>
      </p:pic>
    </p:spTree>
    <p:extLst>
      <p:ext uri="{BB962C8B-B14F-4D97-AF65-F5344CB8AC3E}">
        <p14:creationId xmlns:p14="http://schemas.microsoft.com/office/powerpoint/2010/main" val="26652642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pic>
        <p:nvPicPr>
          <p:cNvPr id="1165" name="Google Shape;1165;p84"/>
          <p:cNvPicPr preferRelativeResize="0"/>
          <p:nvPr/>
        </p:nvPicPr>
        <p:blipFill>
          <a:blip r:embed="rId3">
            <a:alphaModFix/>
          </a:blip>
          <a:stretch>
            <a:fillRect/>
          </a:stretch>
        </p:blipFill>
        <p:spPr>
          <a:xfrm>
            <a:off x="152400" y="152400"/>
            <a:ext cx="5019072" cy="4838699"/>
          </a:xfrm>
          <a:prstGeom prst="rect">
            <a:avLst/>
          </a:prstGeom>
          <a:noFill/>
          <a:ln>
            <a:noFill/>
          </a:ln>
        </p:spPr>
      </p:pic>
      <p:sp>
        <p:nvSpPr>
          <p:cNvPr id="1166" name="Google Shape;1166;p84"/>
          <p:cNvSpPr txBox="1"/>
          <p:nvPr/>
        </p:nvSpPr>
        <p:spPr>
          <a:xfrm>
            <a:off x="5171472" y="2358000"/>
            <a:ext cx="3859512"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dirty="0">
                <a:solidFill>
                  <a:srgbClr val="434343"/>
                </a:solidFill>
                <a:latin typeface="Cambria"/>
                <a:ea typeface="Cambria"/>
                <a:cs typeface="Cambria"/>
                <a:sym typeface="Cambria"/>
              </a:rPr>
              <a:t>Customer Segmentation</a:t>
            </a:r>
          </a:p>
          <a:p>
            <a:pPr lvl="0" algn="ctr"/>
            <a:r>
              <a:rPr lang="en-IN" dirty="0">
                <a:solidFill>
                  <a:srgbClr val="434343"/>
                </a:solidFill>
                <a:latin typeface="Cambria"/>
                <a:ea typeface="Cambria"/>
                <a:cs typeface="Cambria"/>
                <a:sym typeface="Cambria"/>
              </a:rPr>
              <a:t>Lab2_HandsOn_Customer Segmentation using K-</a:t>
            </a:r>
            <a:r>
              <a:rPr lang="en-IN" dirty="0" err="1">
                <a:solidFill>
                  <a:srgbClr val="434343"/>
                </a:solidFill>
                <a:latin typeface="Cambria"/>
                <a:ea typeface="Cambria"/>
                <a:cs typeface="Cambria"/>
                <a:sym typeface="Cambria"/>
              </a:rPr>
              <a:t>Means.ipynb</a:t>
            </a:r>
            <a:endParaRPr dirty="0">
              <a:solidFill>
                <a:srgbClr val="434343"/>
              </a:solidFill>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9"/>
          <p:cNvSpPr txBox="1"/>
          <p:nvPr/>
        </p:nvSpPr>
        <p:spPr>
          <a:xfrm>
            <a:off x="1069669" y="23580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mbria"/>
                <a:ea typeface="Cambria"/>
                <a:cs typeface="Cambria"/>
                <a:sym typeface="Cambria"/>
              </a:rPr>
              <a:t>How to learn from </a:t>
            </a:r>
            <a:r>
              <a:rPr lang="en" sz="2400" b="1">
                <a:solidFill>
                  <a:srgbClr val="1155CC"/>
                </a:solidFill>
                <a:latin typeface="Cambria"/>
                <a:ea typeface="Cambria"/>
                <a:cs typeface="Cambria"/>
                <a:sym typeface="Cambria"/>
              </a:rPr>
              <a:t>Unlabeled Data?</a:t>
            </a:r>
            <a:endParaRPr sz="2400">
              <a:solidFill>
                <a:srgbClr val="1155CC"/>
              </a:solidFill>
              <a:latin typeface="Cambria"/>
              <a:ea typeface="Cambria"/>
              <a:cs typeface="Cambria"/>
              <a:sym typeface="Cambri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85"/>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666666"/>
                </a:solidFill>
                <a:latin typeface="Cambria"/>
                <a:ea typeface="Cambria"/>
                <a:cs typeface="Cambria"/>
                <a:sym typeface="Cambria"/>
              </a:rPr>
              <a:t>Context</a:t>
            </a:r>
            <a:endParaRPr sz="1800" b="1">
              <a:solidFill>
                <a:srgbClr val="666666"/>
              </a:solidFill>
              <a:latin typeface="Cambria"/>
              <a:ea typeface="Cambria"/>
              <a:cs typeface="Cambria"/>
              <a:sym typeface="Cambria"/>
            </a:endParaRPr>
          </a:p>
        </p:txBody>
      </p:sp>
      <p:sp>
        <p:nvSpPr>
          <p:cNvPr id="1172" name="Google Shape;1172;p85"/>
          <p:cNvSpPr/>
          <p:nvPr/>
        </p:nvSpPr>
        <p:spPr>
          <a:xfrm>
            <a:off x="1938750" y="1815150"/>
            <a:ext cx="5266500" cy="1760100"/>
          </a:xfrm>
          <a:prstGeom prst="rect">
            <a:avLst/>
          </a:prstGeom>
          <a:solidFill>
            <a:srgbClr val="FFF2C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Cambria"/>
                <a:ea typeface="Cambria"/>
                <a:cs typeface="Cambria"/>
                <a:sym typeface="Cambria"/>
              </a:rPr>
              <a:t>In today’s competitive world, it is crucial to understand customer behavior and categorize customers to tailor promotional, marketing and product development strategies.</a:t>
            </a:r>
            <a:endParaRPr>
              <a:latin typeface="Cambria"/>
              <a:ea typeface="Cambria"/>
              <a:cs typeface="Cambria"/>
              <a:sym typeface="Cambri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6"/>
          <p:cNvSpPr txBox="1"/>
          <p:nvPr/>
        </p:nvSpPr>
        <p:spPr>
          <a:xfrm>
            <a:off x="944100" y="1128600"/>
            <a:ext cx="7255800" cy="314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38761D"/>
                </a:solidFill>
                <a:latin typeface="Cambria"/>
                <a:ea typeface="Cambria"/>
                <a:cs typeface="Cambria"/>
                <a:sym typeface="Cambria"/>
              </a:rPr>
              <a:t>Divide customers into groups...</a:t>
            </a:r>
            <a:endParaRPr sz="1800" b="1">
              <a:solidFill>
                <a:srgbClr val="38761D"/>
              </a:solidFill>
              <a:latin typeface="Cambria"/>
              <a:ea typeface="Cambria"/>
              <a:cs typeface="Cambria"/>
              <a:sym typeface="Cambria"/>
            </a:endParaRPr>
          </a:p>
          <a:p>
            <a:pPr marL="457200" lvl="0" indent="0" algn="l" rtl="0">
              <a:lnSpc>
                <a:spcPct val="100000"/>
              </a:lnSpc>
              <a:spcBef>
                <a:spcPts val="0"/>
              </a:spcBef>
              <a:spcAft>
                <a:spcPts val="0"/>
              </a:spcAft>
              <a:buNone/>
            </a:pPr>
            <a:endParaRPr>
              <a:solidFill>
                <a:srgbClr val="666666"/>
              </a:solidFill>
              <a:latin typeface="Calibri"/>
              <a:ea typeface="Calibri"/>
              <a:cs typeface="Calibri"/>
              <a:sym typeface="Calibri"/>
            </a:endParaRPr>
          </a:p>
          <a:p>
            <a:pPr marL="457200" lvl="0" indent="-317500" algn="l" rtl="0">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that share certain characteristics </a:t>
            </a:r>
            <a:endParaRPr>
              <a:solidFill>
                <a:srgbClr val="666666"/>
              </a:solidFill>
              <a:latin typeface="Calibri"/>
              <a:ea typeface="Calibri"/>
              <a:cs typeface="Calibri"/>
              <a:sym typeface="Calibri"/>
            </a:endParaRPr>
          </a:p>
          <a:p>
            <a:pPr marL="914400" lvl="1" indent="-317500" algn="l" rtl="0">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Geographic regions</a:t>
            </a:r>
            <a:endParaRPr>
              <a:solidFill>
                <a:srgbClr val="666666"/>
              </a:solidFill>
              <a:latin typeface="Calibri"/>
              <a:ea typeface="Calibri"/>
              <a:cs typeface="Calibri"/>
              <a:sym typeface="Calibri"/>
            </a:endParaRPr>
          </a:p>
          <a:p>
            <a:pPr marL="914400" lvl="1" indent="-317500" algn="l" rtl="0">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Demographics e.g age, gender, marital status, income etc</a:t>
            </a:r>
            <a:endParaRPr>
              <a:solidFill>
                <a:srgbClr val="666666"/>
              </a:solidFill>
              <a:latin typeface="Calibri"/>
              <a:ea typeface="Calibri"/>
              <a:cs typeface="Calibri"/>
              <a:sym typeface="Calibri"/>
            </a:endParaRPr>
          </a:p>
          <a:p>
            <a:pPr marL="914400" lvl="1" indent="-317500" algn="l" rtl="0">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Psychographics e.g values, interests, lifestyle etc</a:t>
            </a:r>
            <a:endParaRPr>
              <a:solidFill>
                <a:srgbClr val="666666"/>
              </a:solidFill>
              <a:latin typeface="Calibri"/>
              <a:ea typeface="Calibri"/>
              <a:cs typeface="Calibri"/>
              <a:sym typeface="Calibri"/>
            </a:endParaRPr>
          </a:p>
          <a:p>
            <a:pPr marL="914400" lvl="1" indent="-317500" algn="l" rtl="0">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Purchase behaviour e.g previous purchases, page views, shipping preferences etc </a:t>
            </a:r>
            <a:endParaRPr>
              <a:solidFill>
                <a:srgbClr val="666666"/>
              </a:solidFill>
              <a:latin typeface="Calibri"/>
              <a:ea typeface="Calibri"/>
              <a:cs typeface="Calibri"/>
              <a:sym typeface="Calibri"/>
            </a:endParaRPr>
          </a:p>
          <a:p>
            <a:pPr marL="0" lvl="0" indent="0" algn="l" rtl="0">
              <a:lnSpc>
                <a:spcPct val="100000"/>
              </a:lnSpc>
              <a:spcBef>
                <a:spcPts val="0"/>
              </a:spcBef>
              <a:spcAft>
                <a:spcPts val="0"/>
              </a:spcAft>
              <a:buNone/>
            </a:pPr>
            <a:endParaRPr>
              <a:solidFill>
                <a:srgbClr val="666666"/>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800" b="1">
                <a:solidFill>
                  <a:srgbClr val="FF0000"/>
                </a:solidFill>
                <a:latin typeface="Cambria"/>
                <a:ea typeface="Cambria"/>
                <a:cs typeface="Cambria"/>
                <a:sym typeface="Cambria"/>
              </a:rPr>
              <a:t>Can be difficult to do...</a:t>
            </a:r>
            <a:endParaRPr sz="1800" b="1">
              <a:solidFill>
                <a:srgbClr val="FF0000"/>
              </a:solidFill>
              <a:latin typeface="Cambria"/>
              <a:ea typeface="Cambria"/>
              <a:cs typeface="Cambria"/>
              <a:sym typeface="Cambria"/>
            </a:endParaRPr>
          </a:p>
          <a:p>
            <a:pPr marL="457200" lvl="0" indent="0" algn="l" rtl="0">
              <a:spcBef>
                <a:spcPts val="0"/>
              </a:spcBef>
              <a:spcAft>
                <a:spcPts val="0"/>
              </a:spcAft>
              <a:buClr>
                <a:schemeClr val="dk1"/>
              </a:buClr>
              <a:buSzPts val="1100"/>
              <a:buFont typeface="Arial"/>
              <a:buNone/>
            </a:pPr>
            <a:endParaRPr>
              <a:solidFill>
                <a:srgbClr val="666666"/>
              </a:solidFill>
              <a:latin typeface="Calibri"/>
              <a:ea typeface="Calibri"/>
              <a:cs typeface="Calibri"/>
              <a:sym typeface="Calibri"/>
            </a:endParaRPr>
          </a:p>
          <a:p>
            <a:pPr marL="457200" lvl="0" indent="-317500" algn="l" rtl="0">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Almost infinite characteristics which can be used </a:t>
            </a:r>
            <a:endParaRPr>
              <a:solidFill>
                <a:srgbClr val="666666"/>
              </a:solidFill>
              <a:latin typeface="Calibri"/>
              <a:ea typeface="Calibri"/>
              <a:cs typeface="Calibri"/>
              <a:sym typeface="Calibri"/>
            </a:endParaRPr>
          </a:p>
          <a:p>
            <a:pPr marL="457200" lvl="0" indent="-317500" algn="l" rtl="0">
              <a:lnSpc>
                <a:spcPct val="115000"/>
              </a:lnSpc>
              <a:spcBef>
                <a:spcPts val="0"/>
              </a:spcBef>
              <a:spcAft>
                <a:spcPts val="0"/>
              </a:spcAft>
              <a:buClr>
                <a:srgbClr val="666666"/>
              </a:buClr>
              <a:buSzPts val="1400"/>
              <a:buFont typeface="Calibri"/>
              <a:buChar char="●"/>
            </a:pPr>
            <a:r>
              <a:rPr lang="en">
                <a:solidFill>
                  <a:srgbClr val="666666"/>
                </a:solidFill>
                <a:latin typeface="Calibri"/>
                <a:ea typeface="Calibri"/>
                <a:cs typeface="Calibri"/>
                <a:sym typeface="Calibri"/>
              </a:rPr>
              <a:t>No single, correct way</a:t>
            </a:r>
            <a:endParaRPr>
              <a:solidFill>
                <a:srgbClr val="6666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7">
                                            <p:txEl>
                                              <p:pRg st="0" end="0"/>
                                            </p:txEl>
                                          </p:spTgt>
                                        </p:tgtEl>
                                        <p:attrNameLst>
                                          <p:attrName>style.visibility</p:attrName>
                                        </p:attrNameLst>
                                      </p:cBhvr>
                                      <p:to>
                                        <p:strVal val="visible"/>
                                      </p:to>
                                    </p:set>
                                    <p:animEffect transition="in" filter="fade">
                                      <p:cBhvr>
                                        <p:cTn id="7" dur="1000"/>
                                        <p:tgtEl>
                                          <p:spTgt spid="1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7">
                                            <p:txEl>
                                              <p:pRg st="1" end="1"/>
                                            </p:txEl>
                                          </p:spTgt>
                                        </p:tgtEl>
                                        <p:attrNameLst>
                                          <p:attrName>style.visibility</p:attrName>
                                        </p:attrNameLst>
                                      </p:cBhvr>
                                      <p:to>
                                        <p:strVal val="visible"/>
                                      </p:to>
                                    </p:set>
                                    <p:animEffect transition="in" filter="fade">
                                      <p:cBhvr>
                                        <p:cTn id="12" dur="1000"/>
                                        <p:tgtEl>
                                          <p:spTgt spid="11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7">
                                            <p:txEl>
                                              <p:pRg st="2" end="2"/>
                                            </p:txEl>
                                          </p:spTgt>
                                        </p:tgtEl>
                                        <p:attrNameLst>
                                          <p:attrName>style.visibility</p:attrName>
                                        </p:attrNameLst>
                                      </p:cBhvr>
                                      <p:to>
                                        <p:strVal val="visible"/>
                                      </p:to>
                                    </p:set>
                                    <p:animEffect transition="in" filter="fade">
                                      <p:cBhvr>
                                        <p:cTn id="17" dur="1000"/>
                                        <p:tgtEl>
                                          <p:spTgt spid="11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77">
                                            <p:txEl>
                                              <p:pRg st="3" end="3"/>
                                            </p:txEl>
                                          </p:spTgt>
                                        </p:tgtEl>
                                        <p:attrNameLst>
                                          <p:attrName>style.visibility</p:attrName>
                                        </p:attrNameLst>
                                      </p:cBhvr>
                                      <p:to>
                                        <p:strVal val="visible"/>
                                      </p:to>
                                    </p:set>
                                    <p:animEffect transition="in" filter="fade">
                                      <p:cBhvr>
                                        <p:cTn id="22" dur="1000"/>
                                        <p:tgtEl>
                                          <p:spTgt spid="11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77">
                                            <p:txEl>
                                              <p:pRg st="4" end="4"/>
                                            </p:txEl>
                                          </p:spTgt>
                                        </p:tgtEl>
                                        <p:attrNameLst>
                                          <p:attrName>style.visibility</p:attrName>
                                        </p:attrNameLst>
                                      </p:cBhvr>
                                      <p:to>
                                        <p:strVal val="visible"/>
                                      </p:to>
                                    </p:set>
                                    <p:animEffect transition="in" filter="fade">
                                      <p:cBhvr>
                                        <p:cTn id="27" dur="1000"/>
                                        <p:tgtEl>
                                          <p:spTgt spid="117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77">
                                            <p:txEl>
                                              <p:pRg st="5" end="5"/>
                                            </p:txEl>
                                          </p:spTgt>
                                        </p:tgtEl>
                                        <p:attrNameLst>
                                          <p:attrName>style.visibility</p:attrName>
                                        </p:attrNameLst>
                                      </p:cBhvr>
                                      <p:to>
                                        <p:strVal val="visible"/>
                                      </p:to>
                                    </p:set>
                                    <p:animEffect transition="in" filter="fade">
                                      <p:cBhvr>
                                        <p:cTn id="32" dur="1000"/>
                                        <p:tgtEl>
                                          <p:spTgt spid="117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7">
                                            <p:txEl>
                                              <p:pRg st="6" end="6"/>
                                            </p:txEl>
                                          </p:spTgt>
                                        </p:tgtEl>
                                        <p:attrNameLst>
                                          <p:attrName>style.visibility</p:attrName>
                                        </p:attrNameLst>
                                      </p:cBhvr>
                                      <p:to>
                                        <p:strVal val="visible"/>
                                      </p:to>
                                    </p:set>
                                    <p:animEffect transition="in" filter="fade">
                                      <p:cBhvr>
                                        <p:cTn id="37" dur="1000"/>
                                        <p:tgtEl>
                                          <p:spTgt spid="117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77">
                                            <p:txEl>
                                              <p:pRg st="7" end="7"/>
                                            </p:txEl>
                                          </p:spTgt>
                                        </p:tgtEl>
                                        <p:attrNameLst>
                                          <p:attrName>style.visibility</p:attrName>
                                        </p:attrNameLst>
                                      </p:cBhvr>
                                      <p:to>
                                        <p:strVal val="visible"/>
                                      </p:to>
                                    </p:set>
                                    <p:animEffect transition="in" filter="fade">
                                      <p:cBhvr>
                                        <p:cTn id="42" dur="1000"/>
                                        <p:tgtEl>
                                          <p:spTgt spid="117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77">
                                            <p:txEl>
                                              <p:pRg st="8" end="8"/>
                                            </p:txEl>
                                          </p:spTgt>
                                        </p:tgtEl>
                                        <p:attrNameLst>
                                          <p:attrName>style.visibility</p:attrName>
                                        </p:attrNameLst>
                                      </p:cBhvr>
                                      <p:to>
                                        <p:strVal val="visible"/>
                                      </p:to>
                                    </p:set>
                                    <p:animEffect transition="in" filter="fade">
                                      <p:cBhvr>
                                        <p:cTn id="47" dur="1000"/>
                                        <p:tgtEl>
                                          <p:spTgt spid="117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77">
                                            <p:txEl>
                                              <p:pRg st="9" end="9"/>
                                            </p:txEl>
                                          </p:spTgt>
                                        </p:tgtEl>
                                        <p:attrNameLst>
                                          <p:attrName>style.visibility</p:attrName>
                                        </p:attrNameLst>
                                      </p:cBhvr>
                                      <p:to>
                                        <p:strVal val="visible"/>
                                      </p:to>
                                    </p:set>
                                    <p:animEffect transition="in" filter="fade">
                                      <p:cBhvr>
                                        <p:cTn id="52" dur="1000"/>
                                        <p:tgtEl>
                                          <p:spTgt spid="117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77">
                                            <p:txEl>
                                              <p:pRg st="10" end="10"/>
                                            </p:txEl>
                                          </p:spTgt>
                                        </p:tgtEl>
                                        <p:attrNameLst>
                                          <p:attrName>style.visibility</p:attrName>
                                        </p:attrNameLst>
                                      </p:cBhvr>
                                      <p:to>
                                        <p:strVal val="visible"/>
                                      </p:to>
                                    </p:set>
                                    <p:animEffect transition="in" filter="fade">
                                      <p:cBhvr>
                                        <p:cTn id="57" dur="1000"/>
                                        <p:tgtEl>
                                          <p:spTgt spid="117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77">
                                            <p:txEl>
                                              <p:pRg st="11" end="11"/>
                                            </p:txEl>
                                          </p:spTgt>
                                        </p:tgtEl>
                                        <p:attrNameLst>
                                          <p:attrName>style.visibility</p:attrName>
                                        </p:attrNameLst>
                                      </p:cBhvr>
                                      <p:to>
                                        <p:strVal val="visible"/>
                                      </p:to>
                                    </p:set>
                                    <p:animEffect transition="in" filter="fade">
                                      <p:cBhvr>
                                        <p:cTn id="62" dur="1000"/>
                                        <p:tgtEl>
                                          <p:spTgt spid="117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87"/>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666666"/>
                </a:solidFill>
                <a:latin typeface="Cambria"/>
                <a:ea typeface="Cambria"/>
                <a:cs typeface="Cambria"/>
                <a:sym typeface="Cambria"/>
              </a:rPr>
              <a:t>Online Retail Dataset</a:t>
            </a:r>
            <a:endParaRPr sz="1800" b="1">
              <a:solidFill>
                <a:srgbClr val="666666"/>
              </a:solidFill>
              <a:latin typeface="Cambria"/>
              <a:ea typeface="Cambria"/>
              <a:cs typeface="Cambria"/>
              <a:sym typeface="Cambria"/>
            </a:endParaRPr>
          </a:p>
        </p:txBody>
      </p:sp>
      <p:sp>
        <p:nvSpPr>
          <p:cNvPr id="1183" name="Google Shape;1183;p87"/>
          <p:cNvSpPr/>
          <p:nvPr/>
        </p:nvSpPr>
        <p:spPr>
          <a:xfrm>
            <a:off x="1979900" y="2218200"/>
            <a:ext cx="5266500" cy="707100"/>
          </a:xfrm>
          <a:prstGeom prst="rect">
            <a:avLst/>
          </a:prstGeom>
          <a:solidFill>
            <a:srgbClr val="F4CCC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434343"/>
                </a:solidFill>
                <a:uFill>
                  <a:noFill/>
                </a:uFill>
                <a:latin typeface="Cambria"/>
                <a:ea typeface="Cambria"/>
                <a:cs typeface="Cambria"/>
                <a:sym typeface="Cambria"/>
                <a:hlinkClick r:id="rId3"/>
              </a:rPr>
              <a:t>https://archive.ics.uci.edu/ml/datasets/Online+Retail</a:t>
            </a:r>
            <a:endParaRPr>
              <a:solidFill>
                <a:srgbClr val="434343"/>
              </a:solidFill>
              <a:latin typeface="Cambria"/>
              <a:ea typeface="Cambria"/>
              <a:cs typeface="Cambria"/>
              <a:sym typeface="Cambri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88"/>
          <p:cNvSpPr txBox="1"/>
          <p:nvPr/>
        </p:nvSpPr>
        <p:spPr>
          <a:xfrm>
            <a:off x="944094" y="5122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666666"/>
                </a:solidFill>
                <a:latin typeface="Cambria"/>
                <a:ea typeface="Cambria"/>
                <a:cs typeface="Cambria"/>
                <a:sym typeface="Cambria"/>
              </a:rPr>
              <a:t>Goal</a:t>
            </a:r>
            <a:endParaRPr sz="1800" b="1">
              <a:solidFill>
                <a:srgbClr val="666666"/>
              </a:solidFill>
              <a:latin typeface="Cambria"/>
              <a:ea typeface="Cambria"/>
              <a:cs typeface="Cambria"/>
              <a:sym typeface="Cambria"/>
            </a:endParaRPr>
          </a:p>
        </p:txBody>
      </p:sp>
      <p:sp>
        <p:nvSpPr>
          <p:cNvPr id="1189" name="Google Shape;1189;p88"/>
          <p:cNvSpPr/>
          <p:nvPr/>
        </p:nvSpPr>
        <p:spPr>
          <a:xfrm>
            <a:off x="1938750" y="1988700"/>
            <a:ext cx="5266500" cy="1166100"/>
          </a:xfrm>
          <a:prstGeom prst="rect">
            <a:avLst/>
          </a:prstGeom>
          <a:solidFill>
            <a:srgbClr val="B6D7A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Cambria"/>
                <a:ea typeface="Cambria"/>
                <a:cs typeface="Cambria"/>
                <a:sym typeface="Cambria"/>
              </a:rPr>
              <a:t>Identify High and Low Value Customers for marketing purposes</a:t>
            </a:r>
            <a:endParaRPr>
              <a:latin typeface="Cambria"/>
              <a:ea typeface="Cambria"/>
              <a:cs typeface="Cambria"/>
              <a:sym typeface="Cambri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89"/>
          <p:cNvSpPr txBox="1"/>
          <p:nvPr/>
        </p:nvSpPr>
        <p:spPr>
          <a:xfrm>
            <a:off x="1347000" y="1210900"/>
            <a:ext cx="6450000" cy="2181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b="1">
                <a:solidFill>
                  <a:srgbClr val="38761D"/>
                </a:solidFill>
                <a:latin typeface="Cambria"/>
                <a:ea typeface="Cambria"/>
                <a:cs typeface="Cambria"/>
                <a:sym typeface="Cambria"/>
              </a:rPr>
              <a:t>What will be our features?</a:t>
            </a:r>
            <a:endParaRPr sz="2400" b="1">
              <a:solidFill>
                <a:srgbClr val="38761D"/>
              </a:solidFill>
              <a:latin typeface="Cambria"/>
              <a:ea typeface="Cambria"/>
              <a:cs typeface="Cambria"/>
              <a:sym typeface="Cambria"/>
            </a:endParaRPr>
          </a:p>
          <a:p>
            <a:pPr marL="457200" lvl="0" indent="0" algn="l" rtl="0">
              <a:lnSpc>
                <a:spcPct val="100000"/>
              </a:lnSpc>
              <a:spcBef>
                <a:spcPts val="0"/>
              </a:spcBef>
              <a:spcAft>
                <a:spcPts val="0"/>
              </a:spcAft>
              <a:buNone/>
            </a:pPr>
            <a:endParaRPr>
              <a:solidFill>
                <a:srgbClr val="666666"/>
              </a:solidFill>
              <a:latin typeface="Calibri"/>
              <a:ea typeface="Calibri"/>
              <a:cs typeface="Calibri"/>
              <a:sym typeface="Calibri"/>
            </a:endParaRPr>
          </a:p>
          <a:p>
            <a:pPr marL="457200" lvl="0" indent="-342900" algn="l" rtl="0">
              <a:lnSpc>
                <a:spcPct val="150000"/>
              </a:lnSpc>
              <a:spcBef>
                <a:spcPts val="0"/>
              </a:spcBef>
              <a:spcAft>
                <a:spcPts val="0"/>
              </a:spcAft>
              <a:buClr>
                <a:srgbClr val="666666"/>
              </a:buClr>
              <a:buSzPts val="1800"/>
              <a:buFont typeface="Calibri"/>
              <a:buAutoNum type="arabicPeriod"/>
            </a:pPr>
            <a:r>
              <a:rPr lang="en" sz="1800" b="1">
                <a:solidFill>
                  <a:srgbClr val="BF9000"/>
                </a:solidFill>
                <a:latin typeface="Calibri"/>
                <a:ea typeface="Calibri"/>
                <a:cs typeface="Calibri"/>
                <a:sym typeface="Calibri"/>
              </a:rPr>
              <a:t>R</a:t>
            </a:r>
            <a:r>
              <a:rPr lang="en" sz="1800">
                <a:solidFill>
                  <a:srgbClr val="666666"/>
                </a:solidFill>
                <a:latin typeface="Calibri"/>
                <a:ea typeface="Calibri"/>
                <a:cs typeface="Calibri"/>
                <a:sym typeface="Calibri"/>
              </a:rPr>
              <a:t>ecency of the Purchase</a:t>
            </a:r>
            <a:endParaRPr sz="1800">
              <a:solidFill>
                <a:srgbClr val="666666"/>
              </a:solidFill>
              <a:latin typeface="Calibri"/>
              <a:ea typeface="Calibri"/>
              <a:cs typeface="Calibri"/>
              <a:sym typeface="Calibri"/>
            </a:endParaRPr>
          </a:p>
          <a:p>
            <a:pPr marL="457200" lvl="0" indent="-342900" algn="l" rtl="0">
              <a:lnSpc>
                <a:spcPct val="150000"/>
              </a:lnSpc>
              <a:spcBef>
                <a:spcPts val="0"/>
              </a:spcBef>
              <a:spcAft>
                <a:spcPts val="0"/>
              </a:spcAft>
              <a:buClr>
                <a:srgbClr val="666666"/>
              </a:buClr>
              <a:buSzPts val="1800"/>
              <a:buFont typeface="Calibri"/>
              <a:buAutoNum type="arabicPeriod"/>
            </a:pPr>
            <a:r>
              <a:rPr lang="en" sz="1800" b="1">
                <a:solidFill>
                  <a:srgbClr val="BF9000"/>
                </a:solidFill>
                <a:latin typeface="Calibri"/>
                <a:ea typeface="Calibri"/>
                <a:cs typeface="Calibri"/>
                <a:sym typeface="Calibri"/>
              </a:rPr>
              <a:t>F</a:t>
            </a:r>
            <a:r>
              <a:rPr lang="en" sz="1800">
                <a:solidFill>
                  <a:srgbClr val="666666"/>
                </a:solidFill>
                <a:latin typeface="Calibri"/>
                <a:ea typeface="Calibri"/>
                <a:cs typeface="Calibri"/>
                <a:sym typeface="Calibri"/>
              </a:rPr>
              <a:t>requency of the Purchases</a:t>
            </a:r>
            <a:endParaRPr sz="1800">
              <a:solidFill>
                <a:srgbClr val="666666"/>
              </a:solidFill>
              <a:latin typeface="Calibri"/>
              <a:ea typeface="Calibri"/>
              <a:cs typeface="Calibri"/>
              <a:sym typeface="Calibri"/>
            </a:endParaRPr>
          </a:p>
          <a:p>
            <a:pPr marL="457200" lvl="0" indent="-342900" algn="l" rtl="0">
              <a:lnSpc>
                <a:spcPct val="150000"/>
              </a:lnSpc>
              <a:spcBef>
                <a:spcPts val="0"/>
              </a:spcBef>
              <a:spcAft>
                <a:spcPts val="0"/>
              </a:spcAft>
              <a:buClr>
                <a:srgbClr val="666666"/>
              </a:buClr>
              <a:buSzPts val="1800"/>
              <a:buFont typeface="Calibri"/>
              <a:buAutoNum type="arabicPeriod"/>
            </a:pPr>
            <a:r>
              <a:rPr lang="en" sz="1800" b="1">
                <a:solidFill>
                  <a:srgbClr val="BF9000"/>
                </a:solidFill>
                <a:latin typeface="Calibri"/>
                <a:ea typeface="Calibri"/>
                <a:cs typeface="Calibri"/>
                <a:sym typeface="Calibri"/>
              </a:rPr>
              <a:t>M</a:t>
            </a:r>
            <a:r>
              <a:rPr lang="en" sz="1800">
                <a:solidFill>
                  <a:srgbClr val="666666"/>
                </a:solidFill>
                <a:latin typeface="Calibri"/>
                <a:ea typeface="Calibri"/>
                <a:cs typeface="Calibri"/>
                <a:sym typeface="Calibri"/>
              </a:rPr>
              <a:t>onetary value of Purchases</a:t>
            </a:r>
            <a:endParaRPr sz="1800">
              <a:solidFill>
                <a:srgbClr val="6666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4">
                                            <p:txEl>
                                              <p:pRg st="0" end="0"/>
                                            </p:txEl>
                                          </p:spTgt>
                                        </p:tgtEl>
                                        <p:attrNameLst>
                                          <p:attrName>style.visibility</p:attrName>
                                        </p:attrNameLst>
                                      </p:cBhvr>
                                      <p:to>
                                        <p:strVal val="visible"/>
                                      </p:to>
                                    </p:set>
                                    <p:animEffect transition="in" filter="fade">
                                      <p:cBhvr>
                                        <p:cTn id="7" dur="1000"/>
                                        <p:tgtEl>
                                          <p:spTgt spid="11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4">
                                            <p:txEl>
                                              <p:pRg st="1" end="1"/>
                                            </p:txEl>
                                          </p:spTgt>
                                        </p:tgtEl>
                                        <p:attrNameLst>
                                          <p:attrName>style.visibility</p:attrName>
                                        </p:attrNameLst>
                                      </p:cBhvr>
                                      <p:to>
                                        <p:strVal val="visible"/>
                                      </p:to>
                                    </p:set>
                                    <p:animEffect transition="in" filter="fade">
                                      <p:cBhvr>
                                        <p:cTn id="12" dur="1000"/>
                                        <p:tgtEl>
                                          <p:spTgt spid="11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4">
                                            <p:txEl>
                                              <p:pRg st="2" end="2"/>
                                            </p:txEl>
                                          </p:spTgt>
                                        </p:tgtEl>
                                        <p:attrNameLst>
                                          <p:attrName>style.visibility</p:attrName>
                                        </p:attrNameLst>
                                      </p:cBhvr>
                                      <p:to>
                                        <p:strVal val="visible"/>
                                      </p:to>
                                    </p:set>
                                    <p:animEffect transition="in" filter="fade">
                                      <p:cBhvr>
                                        <p:cTn id="17" dur="1000"/>
                                        <p:tgtEl>
                                          <p:spTgt spid="11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94">
                                            <p:txEl>
                                              <p:pRg st="3" end="3"/>
                                            </p:txEl>
                                          </p:spTgt>
                                        </p:tgtEl>
                                        <p:attrNameLst>
                                          <p:attrName>style.visibility</p:attrName>
                                        </p:attrNameLst>
                                      </p:cBhvr>
                                      <p:to>
                                        <p:strVal val="visible"/>
                                      </p:to>
                                    </p:set>
                                    <p:animEffect transition="in" filter="fade">
                                      <p:cBhvr>
                                        <p:cTn id="22" dur="1000"/>
                                        <p:tgtEl>
                                          <p:spTgt spid="11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94">
                                            <p:txEl>
                                              <p:pRg st="4" end="4"/>
                                            </p:txEl>
                                          </p:spTgt>
                                        </p:tgtEl>
                                        <p:attrNameLst>
                                          <p:attrName>style.visibility</p:attrName>
                                        </p:attrNameLst>
                                      </p:cBhvr>
                                      <p:to>
                                        <p:strVal val="visible"/>
                                      </p:to>
                                    </p:set>
                                    <p:animEffect transition="in" filter="fade">
                                      <p:cBhvr>
                                        <p:cTn id="27" dur="1000"/>
                                        <p:tgtEl>
                                          <p:spTgt spid="119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90"/>
          <p:cNvSpPr txBox="1"/>
          <p:nvPr/>
        </p:nvSpPr>
        <p:spPr>
          <a:xfrm>
            <a:off x="1038819" y="23580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0000FF"/>
                </a:solidFill>
                <a:latin typeface="Cambria"/>
                <a:ea typeface="Cambria"/>
                <a:cs typeface="Cambria"/>
                <a:sym typeface="Cambria"/>
              </a:rPr>
              <a:t>Customer Segmentation using K-Means in Scikit-Learn</a:t>
            </a:r>
            <a:endParaRPr sz="2400">
              <a:solidFill>
                <a:srgbClr val="0000FF"/>
              </a:solidFill>
              <a:latin typeface="Cambria"/>
              <a:ea typeface="Cambria"/>
              <a:cs typeface="Cambria"/>
              <a:sym typeface="Cambri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2559676" y="2263631"/>
            <a:ext cx="4607417" cy="994172"/>
          </a:xfrm>
        </p:spPr>
        <p:txBody>
          <a:bodyPr/>
          <a:lstStyle/>
          <a:p>
            <a:r>
              <a:rPr lang="en-US" altLang="en-US" dirty="0"/>
              <a:t>Questions?</a:t>
            </a:r>
          </a:p>
        </p:txBody>
      </p:sp>
    </p:spTree>
    <p:extLst>
      <p:ext uri="{BB962C8B-B14F-4D97-AF65-F5344CB8AC3E}">
        <p14:creationId xmlns:p14="http://schemas.microsoft.com/office/powerpoint/2010/main" val="33481165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01"/>
          <p:cNvSpPr txBox="1"/>
          <p:nvPr/>
        </p:nvSpPr>
        <p:spPr>
          <a:xfrm>
            <a:off x="944100" y="4200525"/>
            <a:ext cx="7255800" cy="70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solidFill>
                  <a:srgbClr val="434343"/>
                </a:solidFill>
                <a:latin typeface="Cambria"/>
                <a:ea typeface="Cambria"/>
                <a:cs typeface="Cambria"/>
                <a:sym typeface="Cambria"/>
              </a:rPr>
              <a:t>DBSCAN</a:t>
            </a:r>
            <a:endParaRPr sz="2400">
              <a:solidFill>
                <a:srgbClr val="434343"/>
              </a:solidFill>
              <a:latin typeface="Cambria"/>
              <a:ea typeface="Cambria"/>
              <a:cs typeface="Cambria"/>
              <a:sym typeface="Cambria"/>
            </a:endParaRPr>
          </a:p>
          <a:p>
            <a:pPr marL="0" lvl="0" indent="0" algn="ctr" rtl="0">
              <a:lnSpc>
                <a:spcPct val="100000"/>
              </a:lnSpc>
              <a:spcBef>
                <a:spcPts val="0"/>
              </a:spcBef>
              <a:spcAft>
                <a:spcPts val="0"/>
              </a:spcAft>
              <a:buNone/>
            </a:pPr>
            <a:r>
              <a:rPr lang="en">
                <a:solidFill>
                  <a:srgbClr val="666666"/>
                </a:solidFill>
                <a:latin typeface="Cambria"/>
                <a:ea typeface="Cambria"/>
                <a:cs typeface="Cambria"/>
                <a:sym typeface="Cambria"/>
              </a:rPr>
              <a:t>Density Based Spatial Clustering of Applications with Noise</a:t>
            </a:r>
            <a:endParaRPr>
              <a:solidFill>
                <a:srgbClr val="666666"/>
              </a:solidFill>
              <a:latin typeface="Cambria"/>
              <a:ea typeface="Cambria"/>
              <a:cs typeface="Cambria"/>
              <a:sym typeface="Cambria"/>
            </a:endParaRPr>
          </a:p>
        </p:txBody>
      </p:sp>
      <p:pic>
        <p:nvPicPr>
          <p:cNvPr id="1266" name="Google Shape;1266;p101"/>
          <p:cNvPicPr preferRelativeResize="0"/>
          <p:nvPr/>
        </p:nvPicPr>
        <p:blipFill>
          <a:blip r:embed="rId3">
            <a:alphaModFix/>
          </a:blip>
          <a:stretch>
            <a:fillRect/>
          </a:stretch>
        </p:blipFill>
        <p:spPr>
          <a:xfrm>
            <a:off x="2635800" y="193525"/>
            <a:ext cx="3872409" cy="3667124"/>
          </a:xfrm>
          <a:prstGeom prst="rect">
            <a:avLst/>
          </a:prstGeom>
          <a:noFill/>
          <a:ln>
            <a:noFill/>
          </a:ln>
        </p:spPr>
      </p:pic>
      <p:sp>
        <p:nvSpPr>
          <p:cNvPr id="1267" name="Google Shape;1267;p101"/>
          <p:cNvSpPr txBox="1"/>
          <p:nvPr/>
        </p:nvSpPr>
        <p:spPr>
          <a:xfrm>
            <a:off x="3072000" y="3739725"/>
            <a:ext cx="3000000" cy="46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https://www.naftaliharris.com/blog/visualizing-dbscan-clustering/</a:t>
            </a:r>
            <a:endParaRPr sz="600">
              <a:latin typeface="Calibri"/>
              <a:ea typeface="Calibri"/>
              <a:cs typeface="Calibri"/>
              <a:sym typeface="Calibri"/>
            </a:endParaRPr>
          </a:p>
        </p:txBody>
      </p:sp>
    </p:spTree>
    <p:extLst>
      <p:ext uri="{BB962C8B-B14F-4D97-AF65-F5344CB8AC3E}">
        <p14:creationId xmlns:p14="http://schemas.microsoft.com/office/powerpoint/2010/main" val="1789629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02"/>
          <p:cNvSpPr/>
          <p:nvPr/>
        </p:nvSpPr>
        <p:spPr>
          <a:xfrm>
            <a:off x="2561525" y="2168500"/>
            <a:ext cx="1883400" cy="18003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2"/>
          <p:cNvSpPr/>
          <p:nvPr/>
        </p:nvSpPr>
        <p:spPr>
          <a:xfrm>
            <a:off x="1399025" y="1582150"/>
            <a:ext cx="1162500" cy="1110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2"/>
          <p:cNvSpPr/>
          <p:nvPr/>
        </p:nvSpPr>
        <p:spPr>
          <a:xfrm>
            <a:off x="1600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75" name="Google Shape;1275;p102"/>
          <p:cNvSpPr/>
          <p:nvPr/>
        </p:nvSpPr>
        <p:spPr>
          <a:xfrm>
            <a:off x="1753200" y="1773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76" name="Google Shape;1276;p102"/>
          <p:cNvSpPr/>
          <p:nvPr/>
        </p:nvSpPr>
        <p:spPr>
          <a:xfrm>
            <a:off x="1905600" y="19261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77" name="Google Shape;1277;p102"/>
          <p:cNvSpPr/>
          <p:nvPr/>
        </p:nvSpPr>
        <p:spPr>
          <a:xfrm>
            <a:off x="2362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78" name="Google Shape;1278;p102"/>
          <p:cNvSpPr/>
          <p:nvPr/>
        </p:nvSpPr>
        <p:spPr>
          <a:xfrm>
            <a:off x="3429600" y="2230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79" name="Google Shape;1279;p102"/>
          <p:cNvSpPr/>
          <p:nvPr/>
        </p:nvSpPr>
        <p:spPr>
          <a:xfrm>
            <a:off x="2743800" y="32215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80" name="Google Shape;1280;p102"/>
          <p:cNvSpPr/>
          <p:nvPr/>
        </p:nvSpPr>
        <p:spPr>
          <a:xfrm>
            <a:off x="29724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81" name="Google Shape;1281;p102"/>
          <p:cNvSpPr/>
          <p:nvPr/>
        </p:nvSpPr>
        <p:spPr>
          <a:xfrm>
            <a:off x="2972400" y="3297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82" name="Google Shape;1282;p102"/>
          <p:cNvSpPr/>
          <p:nvPr/>
        </p:nvSpPr>
        <p:spPr>
          <a:xfrm>
            <a:off x="41916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83" name="Google Shape;1283;p102"/>
          <p:cNvSpPr/>
          <p:nvPr/>
        </p:nvSpPr>
        <p:spPr>
          <a:xfrm>
            <a:off x="3201000" y="3526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84" name="Google Shape;1284;p102"/>
          <p:cNvSpPr/>
          <p:nvPr/>
        </p:nvSpPr>
        <p:spPr>
          <a:xfrm>
            <a:off x="5966450" y="2263200"/>
            <a:ext cx="1605600" cy="61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How would K-Means Cluster these points?</a:t>
            </a:r>
            <a:endParaRPr sz="1200">
              <a:latin typeface="Calibri"/>
              <a:ea typeface="Calibri"/>
              <a:cs typeface="Calibri"/>
              <a:sym typeface="Calibri"/>
            </a:endParaRPr>
          </a:p>
        </p:txBody>
      </p:sp>
      <p:sp>
        <p:nvSpPr>
          <p:cNvPr id="1285" name="Google Shape;1285;p102"/>
          <p:cNvSpPr/>
          <p:nvPr/>
        </p:nvSpPr>
        <p:spPr>
          <a:xfrm>
            <a:off x="1847500" y="2129075"/>
            <a:ext cx="148200" cy="193800"/>
          </a:xfrm>
          <a:prstGeom prst="mathMultiply">
            <a:avLst>
              <a:gd name="adj1" fmla="val 2352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2"/>
          <p:cNvSpPr/>
          <p:nvPr/>
        </p:nvSpPr>
        <p:spPr>
          <a:xfrm>
            <a:off x="3295300" y="3119675"/>
            <a:ext cx="148200" cy="193800"/>
          </a:xfrm>
          <a:prstGeom prst="mathMultiply">
            <a:avLst>
              <a:gd name="adj1" fmla="val 2352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78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4"/>
                                        </p:tgtEl>
                                        <p:attrNameLst>
                                          <p:attrName>style.visibility</p:attrName>
                                        </p:attrNameLst>
                                      </p:cBhvr>
                                      <p:to>
                                        <p:strVal val="visible"/>
                                      </p:to>
                                    </p:set>
                                    <p:animEffect transition="in" filter="fade">
                                      <p:cBhvr>
                                        <p:cTn id="7" dur="1000"/>
                                        <p:tgtEl>
                                          <p:spTgt spid="12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6"/>
                                        </p:tgtEl>
                                        <p:attrNameLst>
                                          <p:attrName>style.visibility</p:attrName>
                                        </p:attrNameLst>
                                      </p:cBhvr>
                                      <p:to>
                                        <p:strVal val="visible"/>
                                      </p:to>
                                    </p:set>
                                    <p:animEffect transition="in" filter="fade">
                                      <p:cBhvr>
                                        <p:cTn id="12" dur="1000"/>
                                        <p:tgtEl>
                                          <p:spTgt spid="1286"/>
                                        </p:tgtEl>
                                      </p:cBhvr>
                                    </p:animEffect>
                                  </p:childTnLst>
                                </p:cTn>
                              </p:par>
                              <p:par>
                                <p:cTn id="13" presetID="10" presetClass="entr" presetSubtype="0" fill="hold" nodeType="withEffect">
                                  <p:stCondLst>
                                    <p:cond delay="0"/>
                                  </p:stCondLst>
                                  <p:childTnLst>
                                    <p:set>
                                      <p:cBhvr>
                                        <p:cTn id="14" dur="1" fill="hold">
                                          <p:stCondLst>
                                            <p:cond delay="0"/>
                                          </p:stCondLst>
                                        </p:cTn>
                                        <p:tgtEl>
                                          <p:spTgt spid="1285"/>
                                        </p:tgtEl>
                                        <p:attrNameLst>
                                          <p:attrName>style.visibility</p:attrName>
                                        </p:attrNameLst>
                                      </p:cBhvr>
                                      <p:to>
                                        <p:strVal val="visible"/>
                                      </p:to>
                                    </p:set>
                                    <p:animEffect transition="in" filter="fade">
                                      <p:cBhvr>
                                        <p:cTn id="15" dur="1000"/>
                                        <p:tgtEl>
                                          <p:spTgt spid="128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73"/>
                                        </p:tgtEl>
                                        <p:attrNameLst>
                                          <p:attrName>style.visibility</p:attrName>
                                        </p:attrNameLst>
                                      </p:cBhvr>
                                      <p:to>
                                        <p:strVal val="visible"/>
                                      </p:to>
                                    </p:set>
                                    <p:animEffect transition="in" filter="fade">
                                      <p:cBhvr>
                                        <p:cTn id="20" dur="1000"/>
                                        <p:tgtEl>
                                          <p:spTgt spid="127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72"/>
                                        </p:tgtEl>
                                        <p:attrNameLst>
                                          <p:attrName>style.visibility</p:attrName>
                                        </p:attrNameLst>
                                      </p:cBhvr>
                                      <p:to>
                                        <p:strVal val="visible"/>
                                      </p:to>
                                    </p:set>
                                    <p:animEffect transition="in" filter="fade">
                                      <p:cBhvr>
                                        <p:cTn id="25" dur="1000"/>
                                        <p:tgtEl>
                                          <p:spTgt spid="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103"/>
          <p:cNvSpPr txBox="1"/>
          <p:nvPr/>
        </p:nvSpPr>
        <p:spPr>
          <a:xfrm>
            <a:off x="812100" y="1343475"/>
            <a:ext cx="7519800" cy="2935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Number of clusters decided by Data, unlike K-Means</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Some data points may not be part of any Cluster</a:t>
            </a:r>
            <a:endParaRPr sz="1800">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Views clusters as area of high density, separated by areas of low density</a:t>
            </a:r>
            <a:endParaRPr sz="1800">
              <a:latin typeface="Calibri"/>
              <a:ea typeface="Calibri"/>
              <a:cs typeface="Calibri"/>
              <a:sym typeface="Calibri"/>
            </a:endParaRPr>
          </a:p>
          <a:p>
            <a:pPr marL="457200" lvl="0"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Uses two parameters to define density</a:t>
            </a:r>
            <a:endParaRPr sz="1800">
              <a:latin typeface="Calibri"/>
              <a:ea typeface="Calibri"/>
              <a:cs typeface="Calibri"/>
              <a:sym typeface="Calibri"/>
            </a:endParaRPr>
          </a:p>
          <a:p>
            <a:pPr marL="914400" lvl="1"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min_samples </a:t>
            </a:r>
            <a:endParaRPr sz="1800">
              <a:latin typeface="Calibri"/>
              <a:ea typeface="Calibri"/>
              <a:cs typeface="Calibri"/>
              <a:sym typeface="Calibri"/>
            </a:endParaRPr>
          </a:p>
          <a:p>
            <a:pPr marL="914400" lvl="1" indent="-342900" algn="l" rtl="0">
              <a:lnSpc>
                <a:spcPct val="150000"/>
              </a:lnSpc>
              <a:spcBef>
                <a:spcPts val="0"/>
              </a:spcBef>
              <a:spcAft>
                <a:spcPts val="0"/>
              </a:spcAft>
              <a:buSzPts val="1800"/>
              <a:buFont typeface="Calibri"/>
              <a:buChar char="○"/>
            </a:pPr>
            <a:r>
              <a:rPr lang="en" sz="1800">
                <a:latin typeface="Calibri"/>
                <a:ea typeface="Calibri"/>
                <a:cs typeface="Calibri"/>
                <a:sym typeface="Calibri"/>
              </a:rPr>
              <a:t>eps</a:t>
            </a:r>
            <a:endParaRPr sz="1800">
              <a:latin typeface="Calibri"/>
              <a:ea typeface="Calibri"/>
              <a:cs typeface="Calibri"/>
              <a:sym typeface="Calibri"/>
            </a:endParaRPr>
          </a:p>
        </p:txBody>
      </p:sp>
    </p:spTree>
    <p:extLst>
      <p:ext uri="{BB962C8B-B14F-4D97-AF65-F5344CB8AC3E}">
        <p14:creationId xmlns:p14="http://schemas.microsoft.com/office/powerpoint/2010/main" val="417118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1">
                                            <p:txEl>
                                              <p:pRg st="0" end="0"/>
                                            </p:txEl>
                                          </p:spTgt>
                                        </p:tgtEl>
                                        <p:attrNameLst>
                                          <p:attrName>style.visibility</p:attrName>
                                        </p:attrNameLst>
                                      </p:cBhvr>
                                      <p:to>
                                        <p:strVal val="visible"/>
                                      </p:to>
                                    </p:set>
                                    <p:animEffect transition="in" filter="fade">
                                      <p:cBhvr>
                                        <p:cTn id="7" dur="1000"/>
                                        <p:tgtEl>
                                          <p:spTgt spid="1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1">
                                            <p:txEl>
                                              <p:pRg st="1" end="1"/>
                                            </p:txEl>
                                          </p:spTgt>
                                        </p:tgtEl>
                                        <p:attrNameLst>
                                          <p:attrName>style.visibility</p:attrName>
                                        </p:attrNameLst>
                                      </p:cBhvr>
                                      <p:to>
                                        <p:strVal val="visible"/>
                                      </p:to>
                                    </p:set>
                                    <p:animEffect transition="in" filter="fade">
                                      <p:cBhvr>
                                        <p:cTn id="12" dur="1000"/>
                                        <p:tgtEl>
                                          <p:spTgt spid="1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1">
                                            <p:txEl>
                                              <p:pRg st="2" end="2"/>
                                            </p:txEl>
                                          </p:spTgt>
                                        </p:tgtEl>
                                        <p:attrNameLst>
                                          <p:attrName>style.visibility</p:attrName>
                                        </p:attrNameLst>
                                      </p:cBhvr>
                                      <p:to>
                                        <p:strVal val="visible"/>
                                      </p:to>
                                    </p:set>
                                    <p:animEffect transition="in" filter="fade">
                                      <p:cBhvr>
                                        <p:cTn id="17" dur="1000"/>
                                        <p:tgtEl>
                                          <p:spTgt spid="1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91">
                                            <p:txEl>
                                              <p:pRg st="3" end="3"/>
                                            </p:txEl>
                                          </p:spTgt>
                                        </p:tgtEl>
                                        <p:attrNameLst>
                                          <p:attrName>style.visibility</p:attrName>
                                        </p:attrNameLst>
                                      </p:cBhvr>
                                      <p:to>
                                        <p:strVal val="visible"/>
                                      </p:to>
                                    </p:set>
                                    <p:animEffect transition="in" filter="fade">
                                      <p:cBhvr>
                                        <p:cTn id="22" dur="1000"/>
                                        <p:tgtEl>
                                          <p:spTgt spid="12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91">
                                            <p:txEl>
                                              <p:pRg st="4" end="4"/>
                                            </p:txEl>
                                          </p:spTgt>
                                        </p:tgtEl>
                                        <p:attrNameLst>
                                          <p:attrName>style.visibility</p:attrName>
                                        </p:attrNameLst>
                                      </p:cBhvr>
                                      <p:to>
                                        <p:strVal val="visible"/>
                                      </p:to>
                                    </p:set>
                                    <p:animEffect transition="in" filter="fade">
                                      <p:cBhvr>
                                        <p:cTn id="27" dur="1000"/>
                                        <p:tgtEl>
                                          <p:spTgt spid="12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91">
                                            <p:txEl>
                                              <p:pRg st="5" end="5"/>
                                            </p:txEl>
                                          </p:spTgt>
                                        </p:tgtEl>
                                        <p:attrNameLst>
                                          <p:attrName>style.visibility</p:attrName>
                                        </p:attrNameLst>
                                      </p:cBhvr>
                                      <p:to>
                                        <p:strVal val="visible"/>
                                      </p:to>
                                    </p:set>
                                    <p:animEffect transition="in" filter="fade">
                                      <p:cBhvr>
                                        <p:cTn id="32" dur="1000"/>
                                        <p:tgtEl>
                                          <p:spTgt spid="12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0"/>
          <p:cNvSpPr txBox="1"/>
          <p:nvPr/>
        </p:nvSpPr>
        <p:spPr>
          <a:xfrm>
            <a:off x="1069669" y="2358000"/>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a:solidFill>
                  <a:srgbClr val="BF9000"/>
                </a:solidFill>
                <a:latin typeface="Cambria"/>
                <a:ea typeface="Cambria"/>
                <a:cs typeface="Cambria"/>
                <a:sym typeface="Cambria"/>
              </a:rPr>
              <a:t>Clustering</a:t>
            </a:r>
            <a:endParaRPr>
              <a:solidFill>
                <a:srgbClr val="434343"/>
              </a:solidFill>
              <a:latin typeface="Cambria"/>
              <a:ea typeface="Cambria"/>
              <a:cs typeface="Cambria"/>
              <a:sym typeface="Cambri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04"/>
          <p:cNvSpPr/>
          <p:nvPr/>
        </p:nvSpPr>
        <p:spPr>
          <a:xfrm>
            <a:off x="1600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97" name="Google Shape;1297;p104"/>
          <p:cNvSpPr/>
          <p:nvPr/>
        </p:nvSpPr>
        <p:spPr>
          <a:xfrm>
            <a:off x="1753200" y="1773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98" name="Google Shape;1298;p104"/>
          <p:cNvSpPr/>
          <p:nvPr/>
        </p:nvSpPr>
        <p:spPr>
          <a:xfrm>
            <a:off x="1905600" y="19261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299" name="Google Shape;1299;p104"/>
          <p:cNvSpPr/>
          <p:nvPr/>
        </p:nvSpPr>
        <p:spPr>
          <a:xfrm>
            <a:off x="2362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00" name="Google Shape;1300;p104"/>
          <p:cNvSpPr/>
          <p:nvPr/>
        </p:nvSpPr>
        <p:spPr>
          <a:xfrm>
            <a:off x="3429600" y="2230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01" name="Google Shape;1301;p104"/>
          <p:cNvSpPr/>
          <p:nvPr/>
        </p:nvSpPr>
        <p:spPr>
          <a:xfrm>
            <a:off x="2743800" y="32215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02" name="Google Shape;1302;p104"/>
          <p:cNvSpPr/>
          <p:nvPr/>
        </p:nvSpPr>
        <p:spPr>
          <a:xfrm>
            <a:off x="29724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03" name="Google Shape;1303;p104"/>
          <p:cNvSpPr/>
          <p:nvPr/>
        </p:nvSpPr>
        <p:spPr>
          <a:xfrm>
            <a:off x="2972400" y="3297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04" name="Google Shape;1304;p104"/>
          <p:cNvSpPr/>
          <p:nvPr/>
        </p:nvSpPr>
        <p:spPr>
          <a:xfrm>
            <a:off x="41916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05" name="Google Shape;1305;p104"/>
          <p:cNvSpPr/>
          <p:nvPr/>
        </p:nvSpPr>
        <p:spPr>
          <a:xfrm>
            <a:off x="3201000" y="3526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06" name="Google Shape;1306;p104"/>
          <p:cNvSpPr/>
          <p:nvPr/>
        </p:nvSpPr>
        <p:spPr>
          <a:xfrm>
            <a:off x="5966450" y="2263200"/>
            <a:ext cx="1605600" cy="61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How would DBSCAN Cluster the points?</a:t>
            </a:r>
            <a:endParaRPr sz="1200">
              <a:latin typeface="Calibri"/>
              <a:ea typeface="Calibri"/>
              <a:cs typeface="Calibri"/>
              <a:sym typeface="Calibri"/>
            </a:endParaRPr>
          </a:p>
        </p:txBody>
      </p:sp>
      <p:sp>
        <p:nvSpPr>
          <p:cNvPr id="1307" name="Google Shape;1307;p104"/>
          <p:cNvSpPr/>
          <p:nvPr/>
        </p:nvSpPr>
        <p:spPr>
          <a:xfrm>
            <a:off x="5966450" y="3482400"/>
            <a:ext cx="1605600" cy="617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Eps = 1</a:t>
            </a:r>
            <a:endParaRPr sz="1200">
              <a:latin typeface="Calibri"/>
              <a:ea typeface="Calibri"/>
              <a:cs typeface="Calibri"/>
              <a:sym typeface="Calibri"/>
            </a:endParaRPr>
          </a:p>
          <a:p>
            <a:pPr marL="0" lvl="0" indent="0" algn="ctr" rtl="0">
              <a:spcBef>
                <a:spcPts val="0"/>
              </a:spcBef>
              <a:spcAft>
                <a:spcPts val="0"/>
              </a:spcAft>
              <a:buNone/>
            </a:pPr>
            <a:r>
              <a:rPr lang="en" sz="1200">
                <a:latin typeface="Calibri"/>
                <a:ea typeface="Calibri"/>
                <a:cs typeface="Calibri"/>
                <a:sym typeface="Calibri"/>
              </a:rPr>
              <a:t>Min_samples = 4</a:t>
            </a:r>
            <a:endParaRPr sz="1200">
              <a:latin typeface="Calibri"/>
              <a:ea typeface="Calibri"/>
              <a:cs typeface="Calibri"/>
              <a:sym typeface="Calibri"/>
            </a:endParaRPr>
          </a:p>
        </p:txBody>
      </p:sp>
    </p:spTree>
    <p:extLst>
      <p:ext uri="{BB962C8B-B14F-4D97-AF65-F5344CB8AC3E}">
        <p14:creationId xmlns:p14="http://schemas.microsoft.com/office/powerpoint/2010/main" val="37798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7"/>
                                        </p:tgtEl>
                                        <p:attrNameLst>
                                          <p:attrName>style.visibility</p:attrName>
                                        </p:attrNameLst>
                                      </p:cBhvr>
                                      <p:to>
                                        <p:strVal val="visible"/>
                                      </p:to>
                                    </p:set>
                                    <p:animEffect transition="in" filter="fade">
                                      <p:cBhvr>
                                        <p:cTn id="7" dur="1000"/>
                                        <p:tgtEl>
                                          <p:spTgt spid="1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05"/>
          <p:cNvSpPr/>
          <p:nvPr/>
        </p:nvSpPr>
        <p:spPr>
          <a:xfrm>
            <a:off x="1600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13" name="Google Shape;1313;p105"/>
          <p:cNvSpPr/>
          <p:nvPr/>
        </p:nvSpPr>
        <p:spPr>
          <a:xfrm>
            <a:off x="1753200" y="1773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14" name="Google Shape;1314;p105"/>
          <p:cNvSpPr/>
          <p:nvPr/>
        </p:nvSpPr>
        <p:spPr>
          <a:xfrm>
            <a:off x="1905600" y="19261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15" name="Google Shape;1315;p105"/>
          <p:cNvSpPr/>
          <p:nvPr/>
        </p:nvSpPr>
        <p:spPr>
          <a:xfrm>
            <a:off x="2362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16" name="Google Shape;1316;p105"/>
          <p:cNvSpPr/>
          <p:nvPr/>
        </p:nvSpPr>
        <p:spPr>
          <a:xfrm>
            <a:off x="3429600" y="2230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17" name="Google Shape;1317;p105"/>
          <p:cNvSpPr/>
          <p:nvPr/>
        </p:nvSpPr>
        <p:spPr>
          <a:xfrm>
            <a:off x="2743800" y="32215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18" name="Google Shape;1318;p105"/>
          <p:cNvSpPr/>
          <p:nvPr/>
        </p:nvSpPr>
        <p:spPr>
          <a:xfrm>
            <a:off x="29724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19" name="Google Shape;1319;p105"/>
          <p:cNvSpPr/>
          <p:nvPr/>
        </p:nvSpPr>
        <p:spPr>
          <a:xfrm>
            <a:off x="2972400" y="3297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20" name="Google Shape;1320;p105"/>
          <p:cNvSpPr/>
          <p:nvPr/>
        </p:nvSpPr>
        <p:spPr>
          <a:xfrm>
            <a:off x="41916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21" name="Google Shape;1321;p105"/>
          <p:cNvSpPr/>
          <p:nvPr/>
        </p:nvSpPr>
        <p:spPr>
          <a:xfrm>
            <a:off x="3201000" y="3526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22" name="Google Shape;1322;p105"/>
          <p:cNvSpPr/>
          <p:nvPr/>
        </p:nvSpPr>
        <p:spPr>
          <a:xfrm>
            <a:off x="5966450" y="2263200"/>
            <a:ext cx="1605600" cy="61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How would DBSCAN Cluster the points?</a:t>
            </a:r>
            <a:endParaRPr sz="1200">
              <a:latin typeface="Calibri"/>
              <a:ea typeface="Calibri"/>
              <a:cs typeface="Calibri"/>
              <a:sym typeface="Calibri"/>
            </a:endParaRPr>
          </a:p>
        </p:txBody>
      </p:sp>
      <p:sp>
        <p:nvSpPr>
          <p:cNvPr id="1323" name="Google Shape;1323;p105"/>
          <p:cNvSpPr/>
          <p:nvPr/>
        </p:nvSpPr>
        <p:spPr>
          <a:xfrm>
            <a:off x="5966450" y="3482400"/>
            <a:ext cx="1605600" cy="617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Eps = 1</a:t>
            </a:r>
            <a:endParaRPr sz="1200">
              <a:latin typeface="Calibri"/>
              <a:ea typeface="Calibri"/>
              <a:cs typeface="Calibri"/>
              <a:sym typeface="Calibri"/>
            </a:endParaRPr>
          </a:p>
          <a:p>
            <a:pPr marL="0" lvl="0" indent="0" algn="ctr" rtl="0">
              <a:spcBef>
                <a:spcPts val="0"/>
              </a:spcBef>
              <a:spcAft>
                <a:spcPts val="0"/>
              </a:spcAft>
              <a:buNone/>
            </a:pPr>
            <a:r>
              <a:rPr lang="en" sz="1200">
                <a:latin typeface="Calibri"/>
                <a:ea typeface="Calibri"/>
                <a:cs typeface="Calibri"/>
                <a:sym typeface="Calibri"/>
              </a:rPr>
              <a:t>Min_samples = 4</a:t>
            </a:r>
            <a:endParaRPr sz="1200">
              <a:latin typeface="Calibri"/>
              <a:ea typeface="Calibri"/>
              <a:cs typeface="Calibri"/>
              <a:sym typeface="Calibri"/>
            </a:endParaRPr>
          </a:p>
        </p:txBody>
      </p:sp>
      <p:sp>
        <p:nvSpPr>
          <p:cNvPr id="1324" name="Google Shape;1324;p105"/>
          <p:cNvSpPr/>
          <p:nvPr/>
        </p:nvSpPr>
        <p:spPr>
          <a:xfrm>
            <a:off x="6100200" y="635725"/>
            <a:ext cx="1049400" cy="1025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5" name="Google Shape;1325;p105"/>
          <p:cNvCxnSpPr>
            <a:stCxn id="1324" idx="2"/>
          </p:cNvCxnSpPr>
          <p:nvPr/>
        </p:nvCxnSpPr>
        <p:spPr>
          <a:xfrm>
            <a:off x="6100200" y="1148425"/>
            <a:ext cx="1049400" cy="0"/>
          </a:xfrm>
          <a:prstGeom prst="straightConnector1">
            <a:avLst/>
          </a:prstGeom>
          <a:noFill/>
          <a:ln w="9525" cap="flat" cmpd="sng">
            <a:solidFill>
              <a:schemeClr val="dk2"/>
            </a:solidFill>
            <a:prstDash val="solid"/>
            <a:round/>
            <a:headEnd type="none" w="med" len="med"/>
            <a:tailEnd type="none" w="med" len="med"/>
          </a:ln>
        </p:spPr>
      </p:cxnSp>
      <p:sp>
        <p:nvSpPr>
          <p:cNvPr id="1326" name="Google Shape;1326;p105"/>
          <p:cNvSpPr txBox="1"/>
          <p:nvPr/>
        </p:nvSpPr>
        <p:spPr>
          <a:xfrm>
            <a:off x="6378000" y="880825"/>
            <a:ext cx="4938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2</a:t>
            </a:r>
            <a:endParaRPr sz="800">
              <a:latin typeface="Calibri"/>
              <a:ea typeface="Calibri"/>
              <a:cs typeface="Calibri"/>
              <a:sym typeface="Calibri"/>
            </a:endParaRPr>
          </a:p>
        </p:txBody>
      </p:sp>
    </p:spTree>
    <p:extLst>
      <p:ext uri="{BB962C8B-B14F-4D97-AF65-F5344CB8AC3E}">
        <p14:creationId xmlns:p14="http://schemas.microsoft.com/office/powerpoint/2010/main" val="359524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6"/>
                                        </p:tgtEl>
                                        <p:attrNameLst>
                                          <p:attrName>style.visibility</p:attrName>
                                        </p:attrNameLst>
                                      </p:cBhvr>
                                      <p:to>
                                        <p:strVal val="visible"/>
                                      </p:to>
                                    </p:set>
                                    <p:animEffect transition="in" filter="fade">
                                      <p:cBhvr>
                                        <p:cTn id="7" dur="1000"/>
                                        <p:tgtEl>
                                          <p:spTgt spid="1326"/>
                                        </p:tgtEl>
                                      </p:cBhvr>
                                    </p:animEffect>
                                  </p:childTnLst>
                                </p:cTn>
                              </p:par>
                              <p:par>
                                <p:cTn id="8" presetID="10" presetClass="entr" presetSubtype="0" fill="hold" nodeType="withEffect">
                                  <p:stCondLst>
                                    <p:cond delay="0"/>
                                  </p:stCondLst>
                                  <p:childTnLst>
                                    <p:set>
                                      <p:cBhvr>
                                        <p:cTn id="9" dur="1" fill="hold">
                                          <p:stCondLst>
                                            <p:cond delay="0"/>
                                          </p:stCondLst>
                                        </p:cTn>
                                        <p:tgtEl>
                                          <p:spTgt spid="1325"/>
                                        </p:tgtEl>
                                        <p:attrNameLst>
                                          <p:attrName>style.visibility</p:attrName>
                                        </p:attrNameLst>
                                      </p:cBhvr>
                                      <p:to>
                                        <p:strVal val="visible"/>
                                      </p:to>
                                    </p:set>
                                    <p:animEffect transition="in" filter="fade">
                                      <p:cBhvr>
                                        <p:cTn id="10" dur="1000"/>
                                        <p:tgtEl>
                                          <p:spTgt spid="1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06"/>
          <p:cNvSpPr/>
          <p:nvPr/>
        </p:nvSpPr>
        <p:spPr>
          <a:xfrm>
            <a:off x="1600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32" name="Google Shape;1332;p106"/>
          <p:cNvSpPr/>
          <p:nvPr/>
        </p:nvSpPr>
        <p:spPr>
          <a:xfrm>
            <a:off x="1753200" y="1773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33" name="Google Shape;1333;p106"/>
          <p:cNvSpPr/>
          <p:nvPr/>
        </p:nvSpPr>
        <p:spPr>
          <a:xfrm>
            <a:off x="1905600" y="19261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34" name="Google Shape;1334;p106"/>
          <p:cNvSpPr/>
          <p:nvPr/>
        </p:nvSpPr>
        <p:spPr>
          <a:xfrm>
            <a:off x="2362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35" name="Google Shape;1335;p106"/>
          <p:cNvSpPr/>
          <p:nvPr/>
        </p:nvSpPr>
        <p:spPr>
          <a:xfrm>
            <a:off x="3429600" y="2230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36" name="Google Shape;1336;p106"/>
          <p:cNvSpPr/>
          <p:nvPr/>
        </p:nvSpPr>
        <p:spPr>
          <a:xfrm>
            <a:off x="2743800" y="32215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37" name="Google Shape;1337;p106"/>
          <p:cNvSpPr/>
          <p:nvPr/>
        </p:nvSpPr>
        <p:spPr>
          <a:xfrm>
            <a:off x="29724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38" name="Google Shape;1338;p106"/>
          <p:cNvSpPr/>
          <p:nvPr/>
        </p:nvSpPr>
        <p:spPr>
          <a:xfrm>
            <a:off x="2972400" y="3297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39" name="Google Shape;1339;p106"/>
          <p:cNvSpPr/>
          <p:nvPr/>
        </p:nvSpPr>
        <p:spPr>
          <a:xfrm>
            <a:off x="41916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40" name="Google Shape;1340;p106"/>
          <p:cNvSpPr/>
          <p:nvPr/>
        </p:nvSpPr>
        <p:spPr>
          <a:xfrm>
            <a:off x="3201000" y="3526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41" name="Google Shape;1341;p106"/>
          <p:cNvSpPr/>
          <p:nvPr/>
        </p:nvSpPr>
        <p:spPr>
          <a:xfrm>
            <a:off x="5966450" y="2263200"/>
            <a:ext cx="1605600" cy="61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Is this a Cluster?</a:t>
            </a:r>
            <a:endParaRPr sz="1200" b="1">
              <a:latin typeface="Calibri"/>
              <a:ea typeface="Calibri"/>
              <a:cs typeface="Calibri"/>
              <a:sym typeface="Calibri"/>
            </a:endParaRPr>
          </a:p>
        </p:txBody>
      </p:sp>
      <p:sp>
        <p:nvSpPr>
          <p:cNvPr id="1342" name="Google Shape;1342;p106"/>
          <p:cNvSpPr/>
          <p:nvPr/>
        </p:nvSpPr>
        <p:spPr>
          <a:xfrm>
            <a:off x="5966450" y="3482400"/>
            <a:ext cx="1605600" cy="617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Eps = 1</a:t>
            </a:r>
            <a:endParaRPr sz="1200">
              <a:latin typeface="Calibri"/>
              <a:ea typeface="Calibri"/>
              <a:cs typeface="Calibri"/>
              <a:sym typeface="Calibri"/>
            </a:endParaRPr>
          </a:p>
          <a:p>
            <a:pPr marL="0" lvl="0" indent="0" algn="ctr" rtl="0">
              <a:spcBef>
                <a:spcPts val="0"/>
              </a:spcBef>
              <a:spcAft>
                <a:spcPts val="0"/>
              </a:spcAft>
              <a:buNone/>
            </a:pPr>
            <a:r>
              <a:rPr lang="en" sz="1200">
                <a:latin typeface="Calibri"/>
                <a:ea typeface="Calibri"/>
                <a:cs typeface="Calibri"/>
                <a:sym typeface="Calibri"/>
              </a:rPr>
              <a:t>Min_samples = 4</a:t>
            </a:r>
            <a:endParaRPr sz="1200">
              <a:latin typeface="Calibri"/>
              <a:ea typeface="Calibri"/>
              <a:cs typeface="Calibri"/>
              <a:sym typeface="Calibri"/>
            </a:endParaRPr>
          </a:p>
        </p:txBody>
      </p:sp>
      <p:sp>
        <p:nvSpPr>
          <p:cNvPr id="1343" name="Google Shape;1343;p106"/>
          <p:cNvSpPr/>
          <p:nvPr/>
        </p:nvSpPr>
        <p:spPr>
          <a:xfrm>
            <a:off x="6100200" y="635725"/>
            <a:ext cx="1049400" cy="1025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4" name="Google Shape;1344;p106"/>
          <p:cNvCxnSpPr>
            <a:stCxn id="1343" idx="2"/>
          </p:cNvCxnSpPr>
          <p:nvPr/>
        </p:nvCxnSpPr>
        <p:spPr>
          <a:xfrm>
            <a:off x="6100200" y="1148425"/>
            <a:ext cx="1049400" cy="0"/>
          </a:xfrm>
          <a:prstGeom prst="straightConnector1">
            <a:avLst/>
          </a:prstGeom>
          <a:noFill/>
          <a:ln w="9525" cap="flat" cmpd="sng">
            <a:solidFill>
              <a:schemeClr val="dk2"/>
            </a:solidFill>
            <a:prstDash val="solid"/>
            <a:round/>
            <a:headEnd type="none" w="med" len="med"/>
            <a:tailEnd type="none" w="med" len="med"/>
          </a:ln>
        </p:spPr>
      </p:cxnSp>
      <p:sp>
        <p:nvSpPr>
          <p:cNvPr id="1345" name="Google Shape;1345;p106"/>
          <p:cNvSpPr txBox="1"/>
          <p:nvPr/>
        </p:nvSpPr>
        <p:spPr>
          <a:xfrm>
            <a:off x="6378000" y="880825"/>
            <a:ext cx="4938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2</a:t>
            </a:r>
            <a:endParaRPr sz="800">
              <a:latin typeface="Calibri"/>
              <a:ea typeface="Calibri"/>
              <a:cs typeface="Calibri"/>
              <a:sym typeface="Calibri"/>
            </a:endParaRPr>
          </a:p>
        </p:txBody>
      </p:sp>
      <p:sp>
        <p:nvSpPr>
          <p:cNvPr id="1346" name="Google Shape;1346;p106"/>
          <p:cNvSpPr/>
          <p:nvPr/>
        </p:nvSpPr>
        <p:spPr>
          <a:xfrm>
            <a:off x="1147200" y="1550125"/>
            <a:ext cx="1049400" cy="1025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95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1"/>
                                        </p:tgtEl>
                                        <p:attrNameLst>
                                          <p:attrName>style.visibility</p:attrName>
                                        </p:attrNameLst>
                                      </p:cBhvr>
                                      <p:to>
                                        <p:strVal val="visible"/>
                                      </p:to>
                                    </p:set>
                                    <p:animEffect transition="in" filter="fade">
                                      <p:cBhvr>
                                        <p:cTn id="7" dur="1000"/>
                                        <p:tgtEl>
                                          <p:spTgt spid="1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07"/>
          <p:cNvSpPr/>
          <p:nvPr/>
        </p:nvSpPr>
        <p:spPr>
          <a:xfrm>
            <a:off x="1600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52" name="Google Shape;1352;p107"/>
          <p:cNvSpPr/>
          <p:nvPr/>
        </p:nvSpPr>
        <p:spPr>
          <a:xfrm>
            <a:off x="1753200" y="1773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53" name="Google Shape;1353;p107"/>
          <p:cNvSpPr/>
          <p:nvPr/>
        </p:nvSpPr>
        <p:spPr>
          <a:xfrm>
            <a:off x="1905600" y="19261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54" name="Google Shape;1354;p107"/>
          <p:cNvSpPr/>
          <p:nvPr/>
        </p:nvSpPr>
        <p:spPr>
          <a:xfrm>
            <a:off x="2362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55" name="Google Shape;1355;p107"/>
          <p:cNvSpPr/>
          <p:nvPr/>
        </p:nvSpPr>
        <p:spPr>
          <a:xfrm>
            <a:off x="3429600" y="2230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56" name="Google Shape;1356;p107"/>
          <p:cNvSpPr/>
          <p:nvPr/>
        </p:nvSpPr>
        <p:spPr>
          <a:xfrm>
            <a:off x="2743800" y="32215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57" name="Google Shape;1357;p107"/>
          <p:cNvSpPr/>
          <p:nvPr/>
        </p:nvSpPr>
        <p:spPr>
          <a:xfrm>
            <a:off x="29724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58" name="Google Shape;1358;p107"/>
          <p:cNvSpPr/>
          <p:nvPr/>
        </p:nvSpPr>
        <p:spPr>
          <a:xfrm>
            <a:off x="2972400" y="3297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59" name="Google Shape;1359;p107"/>
          <p:cNvSpPr/>
          <p:nvPr/>
        </p:nvSpPr>
        <p:spPr>
          <a:xfrm>
            <a:off x="41916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60" name="Google Shape;1360;p107"/>
          <p:cNvSpPr/>
          <p:nvPr/>
        </p:nvSpPr>
        <p:spPr>
          <a:xfrm>
            <a:off x="3201000" y="3526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61" name="Google Shape;1361;p107"/>
          <p:cNvSpPr/>
          <p:nvPr/>
        </p:nvSpPr>
        <p:spPr>
          <a:xfrm>
            <a:off x="5966450" y="2263200"/>
            <a:ext cx="1605600" cy="61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Is this a Cluster?</a:t>
            </a:r>
            <a:endParaRPr sz="1200" b="1">
              <a:latin typeface="Calibri"/>
              <a:ea typeface="Calibri"/>
              <a:cs typeface="Calibri"/>
              <a:sym typeface="Calibri"/>
            </a:endParaRPr>
          </a:p>
        </p:txBody>
      </p:sp>
      <p:sp>
        <p:nvSpPr>
          <p:cNvPr id="1362" name="Google Shape;1362;p107"/>
          <p:cNvSpPr/>
          <p:nvPr/>
        </p:nvSpPr>
        <p:spPr>
          <a:xfrm>
            <a:off x="5966450" y="3482400"/>
            <a:ext cx="1605600" cy="617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Eps = 1</a:t>
            </a:r>
            <a:endParaRPr sz="1200">
              <a:latin typeface="Calibri"/>
              <a:ea typeface="Calibri"/>
              <a:cs typeface="Calibri"/>
              <a:sym typeface="Calibri"/>
            </a:endParaRPr>
          </a:p>
          <a:p>
            <a:pPr marL="0" lvl="0" indent="0" algn="ctr" rtl="0">
              <a:spcBef>
                <a:spcPts val="0"/>
              </a:spcBef>
              <a:spcAft>
                <a:spcPts val="0"/>
              </a:spcAft>
              <a:buNone/>
            </a:pPr>
            <a:r>
              <a:rPr lang="en" sz="1200">
                <a:latin typeface="Calibri"/>
                <a:ea typeface="Calibri"/>
                <a:cs typeface="Calibri"/>
                <a:sym typeface="Calibri"/>
              </a:rPr>
              <a:t>Min_samples = 4</a:t>
            </a:r>
            <a:endParaRPr sz="1200">
              <a:latin typeface="Calibri"/>
              <a:ea typeface="Calibri"/>
              <a:cs typeface="Calibri"/>
              <a:sym typeface="Calibri"/>
            </a:endParaRPr>
          </a:p>
        </p:txBody>
      </p:sp>
      <p:sp>
        <p:nvSpPr>
          <p:cNvPr id="1363" name="Google Shape;1363;p107"/>
          <p:cNvSpPr/>
          <p:nvPr/>
        </p:nvSpPr>
        <p:spPr>
          <a:xfrm>
            <a:off x="6100200" y="635725"/>
            <a:ext cx="1049400" cy="1025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107"/>
          <p:cNvCxnSpPr>
            <a:stCxn id="1363" idx="2"/>
          </p:cNvCxnSpPr>
          <p:nvPr/>
        </p:nvCxnSpPr>
        <p:spPr>
          <a:xfrm>
            <a:off x="6100200" y="1148425"/>
            <a:ext cx="1049400" cy="0"/>
          </a:xfrm>
          <a:prstGeom prst="straightConnector1">
            <a:avLst/>
          </a:prstGeom>
          <a:noFill/>
          <a:ln w="9525" cap="flat" cmpd="sng">
            <a:solidFill>
              <a:schemeClr val="dk2"/>
            </a:solidFill>
            <a:prstDash val="solid"/>
            <a:round/>
            <a:headEnd type="none" w="med" len="med"/>
            <a:tailEnd type="none" w="med" len="med"/>
          </a:ln>
        </p:spPr>
      </p:cxnSp>
      <p:sp>
        <p:nvSpPr>
          <p:cNvPr id="1365" name="Google Shape;1365;p107"/>
          <p:cNvSpPr txBox="1"/>
          <p:nvPr/>
        </p:nvSpPr>
        <p:spPr>
          <a:xfrm>
            <a:off x="6378000" y="880825"/>
            <a:ext cx="4938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2</a:t>
            </a:r>
            <a:endParaRPr sz="800">
              <a:latin typeface="Calibri"/>
              <a:ea typeface="Calibri"/>
              <a:cs typeface="Calibri"/>
              <a:sym typeface="Calibri"/>
            </a:endParaRPr>
          </a:p>
        </p:txBody>
      </p:sp>
      <p:sp>
        <p:nvSpPr>
          <p:cNvPr id="1366" name="Google Shape;1366;p107"/>
          <p:cNvSpPr/>
          <p:nvPr/>
        </p:nvSpPr>
        <p:spPr>
          <a:xfrm>
            <a:off x="1302600" y="1357925"/>
            <a:ext cx="1049400" cy="1025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042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108"/>
          <p:cNvSpPr/>
          <p:nvPr/>
        </p:nvSpPr>
        <p:spPr>
          <a:xfrm>
            <a:off x="1600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72" name="Google Shape;1372;p108"/>
          <p:cNvSpPr/>
          <p:nvPr/>
        </p:nvSpPr>
        <p:spPr>
          <a:xfrm>
            <a:off x="1753200" y="1773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73" name="Google Shape;1373;p108"/>
          <p:cNvSpPr/>
          <p:nvPr/>
        </p:nvSpPr>
        <p:spPr>
          <a:xfrm>
            <a:off x="1905600" y="19261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74" name="Google Shape;1374;p108"/>
          <p:cNvSpPr/>
          <p:nvPr/>
        </p:nvSpPr>
        <p:spPr>
          <a:xfrm>
            <a:off x="2362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75" name="Google Shape;1375;p108"/>
          <p:cNvSpPr/>
          <p:nvPr/>
        </p:nvSpPr>
        <p:spPr>
          <a:xfrm>
            <a:off x="3429600" y="2230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76" name="Google Shape;1376;p108"/>
          <p:cNvSpPr/>
          <p:nvPr/>
        </p:nvSpPr>
        <p:spPr>
          <a:xfrm>
            <a:off x="2743800" y="32215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77" name="Google Shape;1377;p108"/>
          <p:cNvSpPr/>
          <p:nvPr/>
        </p:nvSpPr>
        <p:spPr>
          <a:xfrm>
            <a:off x="29724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78" name="Google Shape;1378;p108"/>
          <p:cNvSpPr/>
          <p:nvPr/>
        </p:nvSpPr>
        <p:spPr>
          <a:xfrm>
            <a:off x="2972400" y="3297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79" name="Google Shape;1379;p108"/>
          <p:cNvSpPr/>
          <p:nvPr/>
        </p:nvSpPr>
        <p:spPr>
          <a:xfrm>
            <a:off x="41916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80" name="Google Shape;1380;p108"/>
          <p:cNvSpPr/>
          <p:nvPr/>
        </p:nvSpPr>
        <p:spPr>
          <a:xfrm>
            <a:off x="3201000" y="3526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81" name="Google Shape;1381;p108"/>
          <p:cNvSpPr/>
          <p:nvPr/>
        </p:nvSpPr>
        <p:spPr>
          <a:xfrm>
            <a:off x="5966450" y="2263200"/>
            <a:ext cx="1605600" cy="61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Is this a Cluster?</a:t>
            </a:r>
            <a:endParaRPr sz="1200" b="1">
              <a:latin typeface="Calibri"/>
              <a:ea typeface="Calibri"/>
              <a:cs typeface="Calibri"/>
              <a:sym typeface="Calibri"/>
            </a:endParaRPr>
          </a:p>
        </p:txBody>
      </p:sp>
      <p:sp>
        <p:nvSpPr>
          <p:cNvPr id="1382" name="Google Shape;1382;p108"/>
          <p:cNvSpPr/>
          <p:nvPr/>
        </p:nvSpPr>
        <p:spPr>
          <a:xfrm>
            <a:off x="5966450" y="3482400"/>
            <a:ext cx="1605600" cy="617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Eps = 1</a:t>
            </a:r>
            <a:endParaRPr sz="1200">
              <a:latin typeface="Calibri"/>
              <a:ea typeface="Calibri"/>
              <a:cs typeface="Calibri"/>
              <a:sym typeface="Calibri"/>
            </a:endParaRPr>
          </a:p>
          <a:p>
            <a:pPr marL="0" lvl="0" indent="0" algn="ctr" rtl="0">
              <a:spcBef>
                <a:spcPts val="0"/>
              </a:spcBef>
              <a:spcAft>
                <a:spcPts val="0"/>
              </a:spcAft>
              <a:buNone/>
            </a:pPr>
            <a:r>
              <a:rPr lang="en" sz="1200">
                <a:latin typeface="Calibri"/>
                <a:ea typeface="Calibri"/>
                <a:cs typeface="Calibri"/>
                <a:sym typeface="Calibri"/>
              </a:rPr>
              <a:t>Min_samples = 4</a:t>
            </a:r>
            <a:endParaRPr sz="1200">
              <a:latin typeface="Calibri"/>
              <a:ea typeface="Calibri"/>
              <a:cs typeface="Calibri"/>
              <a:sym typeface="Calibri"/>
            </a:endParaRPr>
          </a:p>
        </p:txBody>
      </p:sp>
      <p:sp>
        <p:nvSpPr>
          <p:cNvPr id="1383" name="Google Shape;1383;p108"/>
          <p:cNvSpPr/>
          <p:nvPr/>
        </p:nvSpPr>
        <p:spPr>
          <a:xfrm>
            <a:off x="6100200" y="635725"/>
            <a:ext cx="1049400" cy="1025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4" name="Google Shape;1384;p108"/>
          <p:cNvCxnSpPr>
            <a:stCxn id="1383" idx="2"/>
          </p:cNvCxnSpPr>
          <p:nvPr/>
        </p:nvCxnSpPr>
        <p:spPr>
          <a:xfrm>
            <a:off x="6100200" y="1148425"/>
            <a:ext cx="1049400" cy="0"/>
          </a:xfrm>
          <a:prstGeom prst="straightConnector1">
            <a:avLst/>
          </a:prstGeom>
          <a:noFill/>
          <a:ln w="9525" cap="flat" cmpd="sng">
            <a:solidFill>
              <a:schemeClr val="dk2"/>
            </a:solidFill>
            <a:prstDash val="solid"/>
            <a:round/>
            <a:headEnd type="none" w="med" len="med"/>
            <a:tailEnd type="none" w="med" len="med"/>
          </a:ln>
        </p:spPr>
      </p:cxnSp>
      <p:sp>
        <p:nvSpPr>
          <p:cNvPr id="1385" name="Google Shape;1385;p108"/>
          <p:cNvSpPr txBox="1"/>
          <p:nvPr/>
        </p:nvSpPr>
        <p:spPr>
          <a:xfrm>
            <a:off x="6378000" y="880825"/>
            <a:ext cx="4938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2</a:t>
            </a:r>
            <a:endParaRPr sz="800">
              <a:latin typeface="Calibri"/>
              <a:ea typeface="Calibri"/>
              <a:cs typeface="Calibri"/>
              <a:sym typeface="Calibri"/>
            </a:endParaRPr>
          </a:p>
        </p:txBody>
      </p:sp>
      <p:sp>
        <p:nvSpPr>
          <p:cNvPr id="1386" name="Google Shape;1386;p108"/>
          <p:cNvSpPr/>
          <p:nvPr/>
        </p:nvSpPr>
        <p:spPr>
          <a:xfrm>
            <a:off x="1455000" y="1510325"/>
            <a:ext cx="1049400" cy="1025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5582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09"/>
          <p:cNvSpPr/>
          <p:nvPr/>
        </p:nvSpPr>
        <p:spPr>
          <a:xfrm>
            <a:off x="1455000" y="1510325"/>
            <a:ext cx="1049400" cy="10254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9"/>
          <p:cNvSpPr/>
          <p:nvPr/>
        </p:nvSpPr>
        <p:spPr>
          <a:xfrm>
            <a:off x="1600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93" name="Google Shape;1393;p109"/>
          <p:cNvSpPr/>
          <p:nvPr/>
        </p:nvSpPr>
        <p:spPr>
          <a:xfrm>
            <a:off x="1753200" y="1773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94" name="Google Shape;1394;p109"/>
          <p:cNvSpPr/>
          <p:nvPr/>
        </p:nvSpPr>
        <p:spPr>
          <a:xfrm>
            <a:off x="1905600" y="1926125"/>
            <a:ext cx="148200" cy="193800"/>
          </a:xfrm>
          <a:prstGeom prst="ellipse">
            <a:avLst/>
          </a:prstGeom>
          <a:solidFill>
            <a:srgbClr val="0000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95" name="Google Shape;1395;p109"/>
          <p:cNvSpPr/>
          <p:nvPr/>
        </p:nvSpPr>
        <p:spPr>
          <a:xfrm>
            <a:off x="2362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96" name="Google Shape;1396;p109"/>
          <p:cNvSpPr/>
          <p:nvPr/>
        </p:nvSpPr>
        <p:spPr>
          <a:xfrm>
            <a:off x="3429600" y="2230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97" name="Google Shape;1397;p109"/>
          <p:cNvSpPr/>
          <p:nvPr/>
        </p:nvSpPr>
        <p:spPr>
          <a:xfrm>
            <a:off x="2743800" y="32215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98" name="Google Shape;1398;p109"/>
          <p:cNvSpPr/>
          <p:nvPr/>
        </p:nvSpPr>
        <p:spPr>
          <a:xfrm>
            <a:off x="29724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399" name="Google Shape;1399;p109"/>
          <p:cNvSpPr/>
          <p:nvPr/>
        </p:nvSpPr>
        <p:spPr>
          <a:xfrm>
            <a:off x="2972400" y="3297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00" name="Google Shape;1400;p109"/>
          <p:cNvSpPr/>
          <p:nvPr/>
        </p:nvSpPr>
        <p:spPr>
          <a:xfrm>
            <a:off x="41916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01" name="Google Shape;1401;p109"/>
          <p:cNvSpPr/>
          <p:nvPr/>
        </p:nvSpPr>
        <p:spPr>
          <a:xfrm>
            <a:off x="3201000" y="3526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02" name="Google Shape;1402;p109"/>
          <p:cNvSpPr/>
          <p:nvPr/>
        </p:nvSpPr>
        <p:spPr>
          <a:xfrm>
            <a:off x="5966450" y="2263200"/>
            <a:ext cx="1605600" cy="61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Is this a Cluster?</a:t>
            </a:r>
            <a:endParaRPr sz="1200">
              <a:latin typeface="Calibri"/>
              <a:ea typeface="Calibri"/>
              <a:cs typeface="Calibri"/>
              <a:sym typeface="Calibri"/>
            </a:endParaRPr>
          </a:p>
          <a:p>
            <a:pPr marL="0" lvl="0" indent="0" algn="ctr" rtl="0">
              <a:spcBef>
                <a:spcPts val="0"/>
              </a:spcBef>
              <a:spcAft>
                <a:spcPts val="0"/>
              </a:spcAft>
              <a:buNone/>
            </a:pPr>
            <a:r>
              <a:rPr lang="en" sz="1200" b="1">
                <a:solidFill>
                  <a:srgbClr val="38761D"/>
                </a:solidFill>
                <a:latin typeface="Calibri"/>
                <a:ea typeface="Calibri"/>
                <a:cs typeface="Calibri"/>
                <a:sym typeface="Calibri"/>
              </a:rPr>
              <a:t>Yes</a:t>
            </a:r>
            <a:endParaRPr sz="1200" b="1">
              <a:solidFill>
                <a:srgbClr val="38761D"/>
              </a:solidFill>
              <a:latin typeface="Calibri"/>
              <a:ea typeface="Calibri"/>
              <a:cs typeface="Calibri"/>
              <a:sym typeface="Calibri"/>
            </a:endParaRPr>
          </a:p>
        </p:txBody>
      </p:sp>
      <p:sp>
        <p:nvSpPr>
          <p:cNvPr id="1403" name="Google Shape;1403;p109"/>
          <p:cNvSpPr/>
          <p:nvPr/>
        </p:nvSpPr>
        <p:spPr>
          <a:xfrm>
            <a:off x="5966450" y="3482400"/>
            <a:ext cx="1605600" cy="617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Eps = 1</a:t>
            </a:r>
            <a:endParaRPr sz="1200">
              <a:latin typeface="Calibri"/>
              <a:ea typeface="Calibri"/>
              <a:cs typeface="Calibri"/>
              <a:sym typeface="Calibri"/>
            </a:endParaRPr>
          </a:p>
          <a:p>
            <a:pPr marL="0" lvl="0" indent="0" algn="ctr" rtl="0">
              <a:spcBef>
                <a:spcPts val="0"/>
              </a:spcBef>
              <a:spcAft>
                <a:spcPts val="0"/>
              </a:spcAft>
              <a:buNone/>
            </a:pPr>
            <a:r>
              <a:rPr lang="en" sz="1200">
                <a:latin typeface="Calibri"/>
                <a:ea typeface="Calibri"/>
                <a:cs typeface="Calibri"/>
                <a:sym typeface="Calibri"/>
              </a:rPr>
              <a:t>Min_samples = 4</a:t>
            </a:r>
            <a:endParaRPr sz="1200">
              <a:latin typeface="Calibri"/>
              <a:ea typeface="Calibri"/>
              <a:cs typeface="Calibri"/>
              <a:sym typeface="Calibri"/>
            </a:endParaRPr>
          </a:p>
        </p:txBody>
      </p:sp>
      <p:sp>
        <p:nvSpPr>
          <p:cNvPr id="1404" name="Google Shape;1404;p109"/>
          <p:cNvSpPr/>
          <p:nvPr/>
        </p:nvSpPr>
        <p:spPr>
          <a:xfrm>
            <a:off x="6100200" y="635725"/>
            <a:ext cx="1049400" cy="1025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5" name="Google Shape;1405;p109"/>
          <p:cNvCxnSpPr>
            <a:stCxn id="1404" idx="2"/>
          </p:cNvCxnSpPr>
          <p:nvPr/>
        </p:nvCxnSpPr>
        <p:spPr>
          <a:xfrm>
            <a:off x="6100200" y="1148425"/>
            <a:ext cx="1049400" cy="0"/>
          </a:xfrm>
          <a:prstGeom prst="straightConnector1">
            <a:avLst/>
          </a:prstGeom>
          <a:noFill/>
          <a:ln w="9525" cap="flat" cmpd="sng">
            <a:solidFill>
              <a:schemeClr val="dk2"/>
            </a:solidFill>
            <a:prstDash val="solid"/>
            <a:round/>
            <a:headEnd type="none" w="med" len="med"/>
            <a:tailEnd type="none" w="med" len="med"/>
          </a:ln>
        </p:spPr>
      </p:cxnSp>
      <p:sp>
        <p:nvSpPr>
          <p:cNvPr id="1406" name="Google Shape;1406;p109"/>
          <p:cNvSpPr txBox="1"/>
          <p:nvPr/>
        </p:nvSpPr>
        <p:spPr>
          <a:xfrm>
            <a:off x="6378000" y="880825"/>
            <a:ext cx="4938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2</a:t>
            </a:r>
            <a:endParaRPr sz="800">
              <a:latin typeface="Calibri"/>
              <a:ea typeface="Calibri"/>
              <a:cs typeface="Calibri"/>
              <a:sym typeface="Calibri"/>
            </a:endParaRPr>
          </a:p>
        </p:txBody>
      </p:sp>
      <p:sp>
        <p:nvSpPr>
          <p:cNvPr id="1407" name="Google Shape;1407;p109"/>
          <p:cNvSpPr txBox="1"/>
          <p:nvPr/>
        </p:nvSpPr>
        <p:spPr>
          <a:xfrm>
            <a:off x="2510025" y="543150"/>
            <a:ext cx="1275600" cy="4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4125"/>
                </a:solidFill>
                <a:latin typeface="Architects Daughter"/>
                <a:ea typeface="Architects Daughter"/>
                <a:cs typeface="Architects Daughter"/>
                <a:sym typeface="Architects Daughter"/>
              </a:rPr>
              <a:t>Core Point</a:t>
            </a:r>
            <a:endParaRPr>
              <a:solidFill>
                <a:srgbClr val="CC4125"/>
              </a:solidFill>
              <a:latin typeface="Architects Daughter"/>
              <a:ea typeface="Architects Daughter"/>
              <a:cs typeface="Architects Daughter"/>
              <a:sym typeface="Architects Daughter"/>
            </a:endParaRPr>
          </a:p>
        </p:txBody>
      </p:sp>
      <p:cxnSp>
        <p:nvCxnSpPr>
          <p:cNvPr id="1408" name="Google Shape;1408;p109"/>
          <p:cNvCxnSpPr>
            <a:stCxn id="1407" idx="2"/>
            <a:endCxn id="1394" idx="7"/>
          </p:cNvCxnSpPr>
          <p:nvPr/>
        </p:nvCxnSpPr>
        <p:spPr>
          <a:xfrm flipH="1">
            <a:off x="2032125" y="964950"/>
            <a:ext cx="1115700" cy="989700"/>
          </a:xfrm>
          <a:prstGeom prst="straightConnector1">
            <a:avLst/>
          </a:prstGeom>
          <a:noFill/>
          <a:ln w="9525" cap="flat" cmpd="sng">
            <a:solidFill>
              <a:schemeClr val="dk2"/>
            </a:solidFill>
            <a:prstDash val="solid"/>
            <a:round/>
            <a:headEnd type="none" w="med" len="med"/>
            <a:tailEnd type="triangle" w="med" len="med"/>
          </a:ln>
        </p:spPr>
      </p:cxnSp>
      <p:sp>
        <p:nvSpPr>
          <p:cNvPr id="1409" name="Google Shape;1409;p109"/>
          <p:cNvSpPr txBox="1"/>
          <p:nvPr/>
        </p:nvSpPr>
        <p:spPr>
          <a:xfrm rot="2575222">
            <a:off x="143938" y="2639146"/>
            <a:ext cx="1280212" cy="44810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4125"/>
                </a:solidFill>
                <a:latin typeface="Architects Daughter"/>
                <a:ea typeface="Architects Daughter"/>
                <a:cs typeface="Architects Daughter"/>
                <a:sym typeface="Architects Daughter"/>
              </a:rPr>
              <a:t>Border Point(s)</a:t>
            </a:r>
            <a:endParaRPr>
              <a:solidFill>
                <a:srgbClr val="CC4125"/>
              </a:solidFill>
              <a:latin typeface="Architects Daughter"/>
              <a:ea typeface="Architects Daughter"/>
              <a:cs typeface="Architects Daughter"/>
              <a:sym typeface="Architects Daughter"/>
            </a:endParaRPr>
          </a:p>
        </p:txBody>
      </p:sp>
      <p:cxnSp>
        <p:nvCxnSpPr>
          <p:cNvPr id="1410" name="Google Shape;1410;p109"/>
          <p:cNvCxnSpPr>
            <a:stCxn id="1409" idx="0"/>
            <a:endCxn id="1392" idx="3"/>
          </p:cNvCxnSpPr>
          <p:nvPr/>
        </p:nvCxnSpPr>
        <p:spPr>
          <a:xfrm rot="10800000" flipH="1">
            <a:off x="936594" y="2167800"/>
            <a:ext cx="685800" cy="531300"/>
          </a:xfrm>
          <a:prstGeom prst="straightConnector1">
            <a:avLst/>
          </a:prstGeom>
          <a:noFill/>
          <a:ln w="9525" cap="flat" cmpd="sng">
            <a:solidFill>
              <a:schemeClr val="dk2"/>
            </a:solidFill>
            <a:prstDash val="solid"/>
            <a:round/>
            <a:headEnd type="none" w="med" len="med"/>
            <a:tailEnd type="triangle" w="med" len="med"/>
          </a:ln>
        </p:spPr>
      </p:cxnSp>
      <p:sp>
        <p:nvSpPr>
          <p:cNvPr id="1411" name="Google Shape;1411;p109"/>
          <p:cNvSpPr/>
          <p:nvPr/>
        </p:nvSpPr>
        <p:spPr>
          <a:xfrm>
            <a:off x="936598" y="1897175"/>
            <a:ext cx="822487" cy="801926"/>
          </a:xfrm>
          <a:custGeom>
            <a:avLst/>
            <a:gdLst/>
            <a:ahLst/>
            <a:cxnLst/>
            <a:rect l="l" t="t" r="r" b="b"/>
            <a:pathLst>
              <a:path w="28791" h="30193" extrusionOk="0">
                <a:moveTo>
                  <a:pt x="399" y="30193"/>
                </a:moveTo>
                <a:cubicBezTo>
                  <a:pt x="811" y="25735"/>
                  <a:pt x="-1864" y="8452"/>
                  <a:pt x="2868" y="3446"/>
                </a:cubicBezTo>
                <a:cubicBezTo>
                  <a:pt x="7600" y="-1560"/>
                  <a:pt x="24471" y="704"/>
                  <a:pt x="28791" y="155"/>
                </a:cubicBezTo>
              </a:path>
            </a:pathLst>
          </a:custGeom>
          <a:noFill/>
          <a:ln w="9525" cap="flat" cmpd="sng">
            <a:solidFill>
              <a:schemeClr val="dk2"/>
            </a:solidFill>
            <a:prstDash val="solid"/>
            <a:round/>
            <a:headEnd type="none" w="med" len="med"/>
            <a:tailEnd type="stealth" w="med" len="med"/>
          </a:ln>
        </p:spPr>
      </p:sp>
    </p:spTree>
    <p:extLst>
      <p:ext uri="{BB962C8B-B14F-4D97-AF65-F5344CB8AC3E}">
        <p14:creationId xmlns:p14="http://schemas.microsoft.com/office/powerpoint/2010/main" val="31566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7"/>
                                        </p:tgtEl>
                                        <p:attrNameLst>
                                          <p:attrName>style.visibility</p:attrName>
                                        </p:attrNameLst>
                                      </p:cBhvr>
                                      <p:to>
                                        <p:strVal val="visible"/>
                                      </p:to>
                                    </p:set>
                                    <p:animEffect transition="in" filter="fade">
                                      <p:cBhvr>
                                        <p:cTn id="7" dur="1000"/>
                                        <p:tgtEl>
                                          <p:spTgt spid="1407"/>
                                        </p:tgtEl>
                                      </p:cBhvr>
                                    </p:animEffect>
                                  </p:childTnLst>
                                </p:cTn>
                              </p:par>
                              <p:par>
                                <p:cTn id="8" presetID="10" presetClass="entr" presetSubtype="0" fill="hold" nodeType="withEffect">
                                  <p:stCondLst>
                                    <p:cond delay="0"/>
                                  </p:stCondLst>
                                  <p:childTnLst>
                                    <p:set>
                                      <p:cBhvr>
                                        <p:cTn id="9" dur="1" fill="hold">
                                          <p:stCondLst>
                                            <p:cond delay="0"/>
                                          </p:stCondLst>
                                        </p:cTn>
                                        <p:tgtEl>
                                          <p:spTgt spid="1408"/>
                                        </p:tgtEl>
                                        <p:attrNameLst>
                                          <p:attrName>style.visibility</p:attrName>
                                        </p:attrNameLst>
                                      </p:cBhvr>
                                      <p:to>
                                        <p:strVal val="visible"/>
                                      </p:to>
                                    </p:set>
                                    <p:animEffect transition="in" filter="fade">
                                      <p:cBhvr>
                                        <p:cTn id="10" dur="1000"/>
                                        <p:tgtEl>
                                          <p:spTgt spid="14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09"/>
                                        </p:tgtEl>
                                        <p:attrNameLst>
                                          <p:attrName>style.visibility</p:attrName>
                                        </p:attrNameLst>
                                      </p:cBhvr>
                                      <p:to>
                                        <p:strVal val="visible"/>
                                      </p:to>
                                    </p:set>
                                    <p:animEffect transition="in" filter="fade">
                                      <p:cBhvr>
                                        <p:cTn id="15" dur="1000"/>
                                        <p:tgtEl>
                                          <p:spTgt spid="1409"/>
                                        </p:tgtEl>
                                      </p:cBhvr>
                                    </p:animEffect>
                                  </p:childTnLst>
                                </p:cTn>
                              </p:par>
                              <p:par>
                                <p:cTn id="16" presetID="10" presetClass="entr" presetSubtype="0" fill="hold" nodeType="withEffect">
                                  <p:stCondLst>
                                    <p:cond delay="0"/>
                                  </p:stCondLst>
                                  <p:childTnLst>
                                    <p:set>
                                      <p:cBhvr>
                                        <p:cTn id="17" dur="1" fill="hold">
                                          <p:stCondLst>
                                            <p:cond delay="0"/>
                                          </p:stCondLst>
                                        </p:cTn>
                                        <p:tgtEl>
                                          <p:spTgt spid="1410"/>
                                        </p:tgtEl>
                                        <p:attrNameLst>
                                          <p:attrName>style.visibility</p:attrName>
                                        </p:attrNameLst>
                                      </p:cBhvr>
                                      <p:to>
                                        <p:strVal val="visible"/>
                                      </p:to>
                                    </p:set>
                                    <p:animEffect transition="in" filter="fade">
                                      <p:cBhvr>
                                        <p:cTn id="18" dur="1000"/>
                                        <p:tgtEl>
                                          <p:spTgt spid="1410"/>
                                        </p:tgtEl>
                                      </p:cBhvr>
                                    </p:animEffect>
                                  </p:childTnLst>
                                </p:cTn>
                              </p:par>
                              <p:par>
                                <p:cTn id="19" presetID="10" presetClass="entr" presetSubtype="0" fill="hold" nodeType="withEffect">
                                  <p:stCondLst>
                                    <p:cond delay="0"/>
                                  </p:stCondLst>
                                  <p:childTnLst>
                                    <p:set>
                                      <p:cBhvr>
                                        <p:cTn id="20" dur="1" fill="hold">
                                          <p:stCondLst>
                                            <p:cond delay="0"/>
                                          </p:stCondLst>
                                        </p:cTn>
                                        <p:tgtEl>
                                          <p:spTgt spid="1411"/>
                                        </p:tgtEl>
                                        <p:attrNameLst>
                                          <p:attrName>style.visibility</p:attrName>
                                        </p:attrNameLst>
                                      </p:cBhvr>
                                      <p:to>
                                        <p:strVal val="visible"/>
                                      </p:to>
                                    </p:set>
                                    <p:animEffect transition="in" filter="fade">
                                      <p:cBhvr>
                                        <p:cTn id="21" dur="1000"/>
                                        <p:tgtEl>
                                          <p:spTgt spid="1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10"/>
          <p:cNvSpPr/>
          <p:nvPr/>
        </p:nvSpPr>
        <p:spPr>
          <a:xfrm>
            <a:off x="2521800" y="2881925"/>
            <a:ext cx="1049400" cy="10254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10"/>
          <p:cNvSpPr/>
          <p:nvPr/>
        </p:nvSpPr>
        <p:spPr>
          <a:xfrm>
            <a:off x="1455000" y="1510325"/>
            <a:ext cx="1049400" cy="10254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0"/>
          <p:cNvSpPr/>
          <p:nvPr/>
        </p:nvSpPr>
        <p:spPr>
          <a:xfrm>
            <a:off x="1600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19" name="Google Shape;1419;p110"/>
          <p:cNvSpPr/>
          <p:nvPr/>
        </p:nvSpPr>
        <p:spPr>
          <a:xfrm>
            <a:off x="1753200" y="17737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20" name="Google Shape;1420;p110"/>
          <p:cNvSpPr/>
          <p:nvPr/>
        </p:nvSpPr>
        <p:spPr>
          <a:xfrm>
            <a:off x="1905600" y="1926125"/>
            <a:ext cx="148200" cy="193800"/>
          </a:xfrm>
          <a:prstGeom prst="ellipse">
            <a:avLst/>
          </a:prstGeom>
          <a:solidFill>
            <a:srgbClr val="0000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21" name="Google Shape;1421;p110"/>
          <p:cNvSpPr/>
          <p:nvPr/>
        </p:nvSpPr>
        <p:spPr>
          <a:xfrm>
            <a:off x="2362800" y="2002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22" name="Google Shape;1422;p110"/>
          <p:cNvSpPr/>
          <p:nvPr/>
        </p:nvSpPr>
        <p:spPr>
          <a:xfrm>
            <a:off x="3429600" y="2230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23" name="Google Shape;1423;p110"/>
          <p:cNvSpPr/>
          <p:nvPr/>
        </p:nvSpPr>
        <p:spPr>
          <a:xfrm>
            <a:off x="2743800" y="32215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24" name="Google Shape;1424;p110"/>
          <p:cNvSpPr/>
          <p:nvPr/>
        </p:nvSpPr>
        <p:spPr>
          <a:xfrm>
            <a:off x="29724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25" name="Google Shape;1425;p110"/>
          <p:cNvSpPr/>
          <p:nvPr/>
        </p:nvSpPr>
        <p:spPr>
          <a:xfrm>
            <a:off x="2972400" y="3297725"/>
            <a:ext cx="148200" cy="193800"/>
          </a:xfrm>
          <a:prstGeom prst="ellipse">
            <a:avLst/>
          </a:prstGeom>
          <a:solidFill>
            <a:srgbClr val="0000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Cambria"/>
              <a:ea typeface="Cambria"/>
              <a:cs typeface="Cambria"/>
              <a:sym typeface="Cambria"/>
            </a:endParaRPr>
          </a:p>
        </p:txBody>
      </p:sp>
      <p:sp>
        <p:nvSpPr>
          <p:cNvPr id="1426" name="Google Shape;1426;p110"/>
          <p:cNvSpPr/>
          <p:nvPr/>
        </p:nvSpPr>
        <p:spPr>
          <a:xfrm>
            <a:off x="4191600" y="29929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27" name="Google Shape;1427;p110"/>
          <p:cNvSpPr/>
          <p:nvPr/>
        </p:nvSpPr>
        <p:spPr>
          <a:xfrm>
            <a:off x="3201000" y="3526325"/>
            <a:ext cx="148200" cy="193800"/>
          </a:xfrm>
          <a:prstGeom prst="ellipse">
            <a:avLst/>
          </a:prstGeom>
          <a:solidFill>
            <a:srgbClr val="F9CB9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a:ea typeface="Cambria"/>
              <a:cs typeface="Cambria"/>
              <a:sym typeface="Cambria"/>
            </a:endParaRPr>
          </a:p>
        </p:txBody>
      </p:sp>
      <p:sp>
        <p:nvSpPr>
          <p:cNvPr id="1428" name="Google Shape;1428;p110"/>
          <p:cNvSpPr/>
          <p:nvPr/>
        </p:nvSpPr>
        <p:spPr>
          <a:xfrm>
            <a:off x="5966450" y="3482400"/>
            <a:ext cx="1605600" cy="617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Eps = 1</a:t>
            </a:r>
            <a:endParaRPr sz="1200">
              <a:latin typeface="Calibri"/>
              <a:ea typeface="Calibri"/>
              <a:cs typeface="Calibri"/>
              <a:sym typeface="Calibri"/>
            </a:endParaRPr>
          </a:p>
          <a:p>
            <a:pPr marL="0" lvl="0" indent="0" algn="ctr" rtl="0">
              <a:spcBef>
                <a:spcPts val="0"/>
              </a:spcBef>
              <a:spcAft>
                <a:spcPts val="0"/>
              </a:spcAft>
              <a:buNone/>
            </a:pPr>
            <a:r>
              <a:rPr lang="en" sz="1200">
                <a:latin typeface="Calibri"/>
                <a:ea typeface="Calibri"/>
                <a:cs typeface="Calibri"/>
                <a:sym typeface="Calibri"/>
              </a:rPr>
              <a:t>Min_samples = 4</a:t>
            </a:r>
            <a:endParaRPr sz="1200">
              <a:latin typeface="Calibri"/>
              <a:ea typeface="Calibri"/>
              <a:cs typeface="Calibri"/>
              <a:sym typeface="Calibri"/>
            </a:endParaRPr>
          </a:p>
        </p:txBody>
      </p:sp>
      <p:sp>
        <p:nvSpPr>
          <p:cNvPr id="1429" name="Google Shape;1429;p110"/>
          <p:cNvSpPr/>
          <p:nvPr/>
        </p:nvSpPr>
        <p:spPr>
          <a:xfrm>
            <a:off x="6100200" y="635725"/>
            <a:ext cx="1049400" cy="1025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0" name="Google Shape;1430;p110"/>
          <p:cNvCxnSpPr>
            <a:stCxn id="1429" idx="2"/>
          </p:cNvCxnSpPr>
          <p:nvPr/>
        </p:nvCxnSpPr>
        <p:spPr>
          <a:xfrm>
            <a:off x="6100200" y="1148425"/>
            <a:ext cx="1049400" cy="0"/>
          </a:xfrm>
          <a:prstGeom prst="straightConnector1">
            <a:avLst/>
          </a:prstGeom>
          <a:noFill/>
          <a:ln w="9525" cap="flat" cmpd="sng">
            <a:solidFill>
              <a:schemeClr val="dk2"/>
            </a:solidFill>
            <a:prstDash val="solid"/>
            <a:round/>
            <a:headEnd type="none" w="med" len="med"/>
            <a:tailEnd type="none" w="med" len="med"/>
          </a:ln>
        </p:spPr>
      </p:cxnSp>
      <p:sp>
        <p:nvSpPr>
          <p:cNvPr id="1431" name="Google Shape;1431;p110"/>
          <p:cNvSpPr txBox="1"/>
          <p:nvPr/>
        </p:nvSpPr>
        <p:spPr>
          <a:xfrm>
            <a:off x="6378000" y="880825"/>
            <a:ext cx="4938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2</a:t>
            </a:r>
            <a:endParaRPr sz="800">
              <a:latin typeface="Calibri"/>
              <a:ea typeface="Calibri"/>
              <a:cs typeface="Calibri"/>
              <a:sym typeface="Calibri"/>
            </a:endParaRPr>
          </a:p>
        </p:txBody>
      </p:sp>
      <p:sp>
        <p:nvSpPr>
          <p:cNvPr id="1432" name="Google Shape;1432;p110"/>
          <p:cNvSpPr txBox="1"/>
          <p:nvPr/>
        </p:nvSpPr>
        <p:spPr>
          <a:xfrm>
            <a:off x="2510025" y="543150"/>
            <a:ext cx="1275600" cy="42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4125"/>
                </a:solidFill>
                <a:latin typeface="Architects Daughter"/>
                <a:ea typeface="Architects Daughter"/>
                <a:cs typeface="Architects Daughter"/>
                <a:sym typeface="Architects Daughter"/>
              </a:rPr>
              <a:t>Core Point</a:t>
            </a:r>
            <a:endParaRPr>
              <a:solidFill>
                <a:srgbClr val="CC4125"/>
              </a:solidFill>
              <a:latin typeface="Architects Daughter"/>
              <a:ea typeface="Architects Daughter"/>
              <a:cs typeface="Architects Daughter"/>
              <a:sym typeface="Architects Daughter"/>
            </a:endParaRPr>
          </a:p>
        </p:txBody>
      </p:sp>
      <p:cxnSp>
        <p:nvCxnSpPr>
          <p:cNvPr id="1433" name="Google Shape;1433;p110"/>
          <p:cNvCxnSpPr>
            <a:stCxn id="1432" idx="2"/>
            <a:endCxn id="1420" idx="7"/>
          </p:cNvCxnSpPr>
          <p:nvPr/>
        </p:nvCxnSpPr>
        <p:spPr>
          <a:xfrm flipH="1">
            <a:off x="2032125" y="964950"/>
            <a:ext cx="1115700" cy="989700"/>
          </a:xfrm>
          <a:prstGeom prst="straightConnector1">
            <a:avLst/>
          </a:prstGeom>
          <a:noFill/>
          <a:ln w="9525" cap="flat" cmpd="sng">
            <a:solidFill>
              <a:schemeClr val="dk2"/>
            </a:solidFill>
            <a:prstDash val="solid"/>
            <a:round/>
            <a:headEnd type="none" w="med" len="med"/>
            <a:tailEnd type="triangle" w="med" len="med"/>
          </a:ln>
        </p:spPr>
      </p:cxnSp>
      <p:sp>
        <p:nvSpPr>
          <p:cNvPr id="1434" name="Google Shape;1434;p110"/>
          <p:cNvSpPr txBox="1"/>
          <p:nvPr/>
        </p:nvSpPr>
        <p:spPr>
          <a:xfrm rot="2575222">
            <a:off x="143938" y="2639146"/>
            <a:ext cx="1280212" cy="44810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4125"/>
                </a:solidFill>
                <a:latin typeface="Architects Daughter"/>
                <a:ea typeface="Architects Daughter"/>
                <a:cs typeface="Architects Daughter"/>
                <a:sym typeface="Architects Daughter"/>
              </a:rPr>
              <a:t>Border Point(s)</a:t>
            </a:r>
            <a:endParaRPr>
              <a:solidFill>
                <a:srgbClr val="CC4125"/>
              </a:solidFill>
              <a:latin typeface="Architects Daughter"/>
              <a:ea typeface="Architects Daughter"/>
              <a:cs typeface="Architects Daughter"/>
              <a:sym typeface="Architects Daughter"/>
            </a:endParaRPr>
          </a:p>
        </p:txBody>
      </p:sp>
      <p:cxnSp>
        <p:nvCxnSpPr>
          <p:cNvPr id="1435" name="Google Shape;1435;p110"/>
          <p:cNvCxnSpPr>
            <a:stCxn id="1434" idx="0"/>
            <a:endCxn id="1418" idx="3"/>
          </p:cNvCxnSpPr>
          <p:nvPr/>
        </p:nvCxnSpPr>
        <p:spPr>
          <a:xfrm rot="10800000" flipH="1">
            <a:off x="936594" y="2167800"/>
            <a:ext cx="685800" cy="531300"/>
          </a:xfrm>
          <a:prstGeom prst="straightConnector1">
            <a:avLst/>
          </a:prstGeom>
          <a:noFill/>
          <a:ln w="9525" cap="flat" cmpd="sng">
            <a:solidFill>
              <a:schemeClr val="dk2"/>
            </a:solidFill>
            <a:prstDash val="solid"/>
            <a:round/>
            <a:headEnd type="none" w="med" len="med"/>
            <a:tailEnd type="triangle" w="med" len="med"/>
          </a:ln>
        </p:spPr>
      </p:cxnSp>
      <p:sp>
        <p:nvSpPr>
          <p:cNvPr id="1436" name="Google Shape;1436;p110"/>
          <p:cNvSpPr/>
          <p:nvPr/>
        </p:nvSpPr>
        <p:spPr>
          <a:xfrm>
            <a:off x="936598" y="1897175"/>
            <a:ext cx="822487" cy="801926"/>
          </a:xfrm>
          <a:custGeom>
            <a:avLst/>
            <a:gdLst/>
            <a:ahLst/>
            <a:cxnLst/>
            <a:rect l="l" t="t" r="r" b="b"/>
            <a:pathLst>
              <a:path w="28791" h="30193" extrusionOk="0">
                <a:moveTo>
                  <a:pt x="399" y="30193"/>
                </a:moveTo>
                <a:cubicBezTo>
                  <a:pt x="811" y="25735"/>
                  <a:pt x="-1864" y="8452"/>
                  <a:pt x="2868" y="3446"/>
                </a:cubicBezTo>
                <a:cubicBezTo>
                  <a:pt x="7600" y="-1560"/>
                  <a:pt x="24471" y="704"/>
                  <a:pt x="28791" y="155"/>
                </a:cubicBezTo>
              </a:path>
            </a:pathLst>
          </a:custGeom>
          <a:noFill/>
          <a:ln w="9525" cap="flat" cmpd="sng">
            <a:solidFill>
              <a:schemeClr val="dk2"/>
            </a:solidFill>
            <a:prstDash val="solid"/>
            <a:round/>
            <a:headEnd type="none" w="med" len="med"/>
            <a:tailEnd type="stealth" w="med" len="med"/>
          </a:ln>
        </p:spPr>
      </p:sp>
      <p:sp>
        <p:nvSpPr>
          <p:cNvPr id="1437" name="Google Shape;1437;p110"/>
          <p:cNvSpPr txBox="1"/>
          <p:nvPr/>
        </p:nvSpPr>
        <p:spPr>
          <a:xfrm rot="-476944">
            <a:off x="4262574" y="1914684"/>
            <a:ext cx="1275556" cy="4219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4125"/>
                </a:solidFill>
                <a:latin typeface="Architects Daughter"/>
                <a:ea typeface="Architects Daughter"/>
                <a:cs typeface="Architects Daughter"/>
                <a:sym typeface="Architects Daughter"/>
              </a:rPr>
              <a:t>Noise Point</a:t>
            </a:r>
            <a:endParaRPr>
              <a:solidFill>
                <a:srgbClr val="CC4125"/>
              </a:solidFill>
              <a:latin typeface="Architects Daughter"/>
              <a:ea typeface="Architects Daughter"/>
              <a:cs typeface="Architects Daughter"/>
              <a:sym typeface="Architects Daughter"/>
            </a:endParaRPr>
          </a:p>
        </p:txBody>
      </p:sp>
      <p:cxnSp>
        <p:nvCxnSpPr>
          <p:cNvPr id="1438" name="Google Shape;1438;p110"/>
          <p:cNvCxnSpPr>
            <a:stCxn id="1437" idx="1"/>
            <a:endCxn id="1422" idx="6"/>
          </p:cNvCxnSpPr>
          <p:nvPr/>
        </p:nvCxnSpPr>
        <p:spPr>
          <a:xfrm flipH="1">
            <a:off x="3577802" y="2213850"/>
            <a:ext cx="690900" cy="114000"/>
          </a:xfrm>
          <a:prstGeom prst="straightConnector1">
            <a:avLst/>
          </a:prstGeom>
          <a:noFill/>
          <a:ln w="9525" cap="flat" cmpd="sng">
            <a:solidFill>
              <a:schemeClr val="dk2"/>
            </a:solidFill>
            <a:prstDash val="solid"/>
            <a:round/>
            <a:headEnd type="none" w="med" len="med"/>
            <a:tailEnd type="triangle" w="med" len="med"/>
          </a:ln>
        </p:spPr>
      </p:cxnSp>
      <p:cxnSp>
        <p:nvCxnSpPr>
          <p:cNvPr id="1439" name="Google Shape;1439;p110"/>
          <p:cNvCxnSpPr>
            <a:stCxn id="1437" idx="1"/>
            <a:endCxn id="1426" idx="0"/>
          </p:cNvCxnSpPr>
          <p:nvPr/>
        </p:nvCxnSpPr>
        <p:spPr>
          <a:xfrm flipH="1">
            <a:off x="4265702" y="2213850"/>
            <a:ext cx="3000" cy="7791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6001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7"/>
                                        </p:tgtEl>
                                        <p:attrNameLst>
                                          <p:attrName>style.visibility</p:attrName>
                                        </p:attrNameLst>
                                      </p:cBhvr>
                                      <p:to>
                                        <p:strVal val="visible"/>
                                      </p:to>
                                    </p:set>
                                    <p:animEffect transition="in" filter="fade">
                                      <p:cBhvr>
                                        <p:cTn id="7" dur="1000"/>
                                        <p:tgtEl>
                                          <p:spTgt spid="1437"/>
                                        </p:tgtEl>
                                      </p:cBhvr>
                                    </p:animEffect>
                                  </p:childTnLst>
                                </p:cTn>
                              </p:par>
                              <p:par>
                                <p:cTn id="8" presetID="10" presetClass="entr" presetSubtype="0" fill="hold" nodeType="withEffect">
                                  <p:stCondLst>
                                    <p:cond delay="0"/>
                                  </p:stCondLst>
                                  <p:childTnLst>
                                    <p:set>
                                      <p:cBhvr>
                                        <p:cTn id="9" dur="1" fill="hold">
                                          <p:stCondLst>
                                            <p:cond delay="0"/>
                                          </p:stCondLst>
                                        </p:cTn>
                                        <p:tgtEl>
                                          <p:spTgt spid="1438"/>
                                        </p:tgtEl>
                                        <p:attrNameLst>
                                          <p:attrName>style.visibility</p:attrName>
                                        </p:attrNameLst>
                                      </p:cBhvr>
                                      <p:to>
                                        <p:strVal val="visible"/>
                                      </p:to>
                                    </p:set>
                                    <p:animEffect transition="in" filter="fade">
                                      <p:cBhvr>
                                        <p:cTn id="10" dur="1000"/>
                                        <p:tgtEl>
                                          <p:spTgt spid="1438"/>
                                        </p:tgtEl>
                                      </p:cBhvr>
                                    </p:animEffect>
                                  </p:childTnLst>
                                </p:cTn>
                              </p:par>
                              <p:par>
                                <p:cTn id="11" presetID="10" presetClass="entr" presetSubtype="0" fill="hold" nodeType="withEffect">
                                  <p:stCondLst>
                                    <p:cond delay="0"/>
                                  </p:stCondLst>
                                  <p:childTnLst>
                                    <p:set>
                                      <p:cBhvr>
                                        <p:cTn id="12" dur="1" fill="hold">
                                          <p:stCondLst>
                                            <p:cond delay="0"/>
                                          </p:stCondLst>
                                        </p:cTn>
                                        <p:tgtEl>
                                          <p:spTgt spid="1439"/>
                                        </p:tgtEl>
                                        <p:attrNameLst>
                                          <p:attrName>style.visibility</p:attrName>
                                        </p:attrNameLst>
                                      </p:cBhvr>
                                      <p:to>
                                        <p:strVal val="visible"/>
                                      </p:to>
                                    </p:set>
                                    <p:animEffect transition="in" filter="fade">
                                      <p:cBhvr>
                                        <p:cTn id="13" dur="1000"/>
                                        <p:tgtEl>
                                          <p:spTgt spid="1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111"/>
          <p:cNvSpPr/>
          <p:nvPr/>
        </p:nvSpPr>
        <p:spPr>
          <a:xfrm>
            <a:off x="528075" y="1443850"/>
            <a:ext cx="1481400" cy="979200"/>
          </a:xfrm>
          <a:prstGeom prst="rect">
            <a:avLst/>
          </a:prstGeom>
          <a:solidFill>
            <a:srgbClr val="98FF9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For a data point, make n-dimensional sphere of radius ‘eps’</a:t>
            </a:r>
            <a:endParaRPr sz="1200">
              <a:latin typeface="Calibri"/>
              <a:ea typeface="Calibri"/>
              <a:cs typeface="Calibri"/>
              <a:sym typeface="Calibri"/>
            </a:endParaRPr>
          </a:p>
        </p:txBody>
      </p:sp>
      <p:sp>
        <p:nvSpPr>
          <p:cNvPr id="1445" name="Google Shape;1445;p111"/>
          <p:cNvSpPr/>
          <p:nvPr/>
        </p:nvSpPr>
        <p:spPr>
          <a:xfrm>
            <a:off x="2688300" y="1443850"/>
            <a:ext cx="1481400" cy="979200"/>
          </a:xfrm>
          <a:prstGeom prst="rect">
            <a:avLst/>
          </a:prstGeom>
          <a:solidFill>
            <a:srgbClr val="98FF9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Count number of points in Sphere</a:t>
            </a:r>
            <a:endParaRPr sz="1200">
              <a:latin typeface="Calibri"/>
              <a:ea typeface="Calibri"/>
              <a:cs typeface="Calibri"/>
              <a:sym typeface="Calibri"/>
            </a:endParaRPr>
          </a:p>
        </p:txBody>
      </p:sp>
      <p:cxnSp>
        <p:nvCxnSpPr>
          <p:cNvPr id="1446" name="Google Shape;1446;p111"/>
          <p:cNvCxnSpPr>
            <a:stCxn id="1444" idx="3"/>
            <a:endCxn id="1445" idx="1"/>
          </p:cNvCxnSpPr>
          <p:nvPr/>
        </p:nvCxnSpPr>
        <p:spPr>
          <a:xfrm>
            <a:off x="2009475" y="1933450"/>
            <a:ext cx="678900" cy="0"/>
          </a:xfrm>
          <a:prstGeom prst="straightConnector1">
            <a:avLst/>
          </a:prstGeom>
          <a:noFill/>
          <a:ln w="9525" cap="flat" cmpd="sng">
            <a:solidFill>
              <a:schemeClr val="dk2"/>
            </a:solidFill>
            <a:prstDash val="solid"/>
            <a:round/>
            <a:headEnd type="none" w="med" len="med"/>
            <a:tailEnd type="triangle" w="med" len="med"/>
          </a:ln>
        </p:spPr>
      </p:cxnSp>
      <p:sp>
        <p:nvSpPr>
          <p:cNvPr id="1447" name="Google Shape;1447;p111"/>
          <p:cNvSpPr/>
          <p:nvPr/>
        </p:nvSpPr>
        <p:spPr>
          <a:xfrm>
            <a:off x="4754125" y="1443850"/>
            <a:ext cx="1481400" cy="979200"/>
          </a:xfrm>
          <a:prstGeom prst="rect">
            <a:avLst/>
          </a:prstGeom>
          <a:solidFill>
            <a:srgbClr val="98FF9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Number of points in sphere &gt; min_samples</a:t>
            </a:r>
            <a:endParaRPr sz="1200">
              <a:latin typeface="Calibri"/>
              <a:ea typeface="Calibri"/>
              <a:cs typeface="Calibri"/>
              <a:sym typeface="Calibri"/>
            </a:endParaRPr>
          </a:p>
        </p:txBody>
      </p:sp>
      <p:cxnSp>
        <p:nvCxnSpPr>
          <p:cNvPr id="1448" name="Google Shape;1448;p111"/>
          <p:cNvCxnSpPr>
            <a:endCxn id="1447" idx="1"/>
          </p:cNvCxnSpPr>
          <p:nvPr/>
        </p:nvCxnSpPr>
        <p:spPr>
          <a:xfrm>
            <a:off x="4178125" y="1933450"/>
            <a:ext cx="576000" cy="0"/>
          </a:xfrm>
          <a:prstGeom prst="straightConnector1">
            <a:avLst/>
          </a:prstGeom>
          <a:noFill/>
          <a:ln w="9525" cap="flat" cmpd="sng">
            <a:solidFill>
              <a:schemeClr val="dk2"/>
            </a:solidFill>
            <a:prstDash val="solid"/>
            <a:round/>
            <a:headEnd type="none" w="med" len="med"/>
            <a:tailEnd type="triangle" w="med" len="med"/>
          </a:ln>
        </p:spPr>
      </p:cxnSp>
      <p:sp>
        <p:nvSpPr>
          <p:cNvPr id="1449" name="Google Shape;1449;p111"/>
          <p:cNvSpPr/>
          <p:nvPr/>
        </p:nvSpPr>
        <p:spPr>
          <a:xfrm>
            <a:off x="4754125" y="2891650"/>
            <a:ext cx="1481400" cy="979200"/>
          </a:xfrm>
          <a:prstGeom prst="rect">
            <a:avLst/>
          </a:prstGeom>
          <a:solidFill>
            <a:srgbClr val="98FF9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Mark center of Sphere as part of Cluster</a:t>
            </a:r>
            <a:endParaRPr sz="1200">
              <a:latin typeface="Calibri"/>
              <a:ea typeface="Calibri"/>
              <a:cs typeface="Calibri"/>
              <a:sym typeface="Calibri"/>
            </a:endParaRPr>
          </a:p>
        </p:txBody>
      </p:sp>
      <p:cxnSp>
        <p:nvCxnSpPr>
          <p:cNvPr id="1450" name="Google Shape;1450;p111"/>
          <p:cNvCxnSpPr>
            <a:stCxn id="1447" idx="2"/>
            <a:endCxn id="1449" idx="0"/>
          </p:cNvCxnSpPr>
          <p:nvPr/>
        </p:nvCxnSpPr>
        <p:spPr>
          <a:xfrm>
            <a:off x="5494825" y="2423050"/>
            <a:ext cx="0" cy="468600"/>
          </a:xfrm>
          <a:prstGeom prst="straightConnector1">
            <a:avLst/>
          </a:prstGeom>
          <a:noFill/>
          <a:ln w="9525" cap="flat" cmpd="sng">
            <a:solidFill>
              <a:schemeClr val="dk2"/>
            </a:solidFill>
            <a:prstDash val="solid"/>
            <a:round/>
            <a:headEnd type="none" w="med" len="med"/>
            <a:tailEnd type="triangle" w="med" len="med"/>
          </a:ln>
        </p:spPr>
      </p:cxnSp>
      <p:sp>
        <p:nvSpPr>
          <p:cNvPr id="1451" name="Google Shape;1451;p111"/>
          <p:cNvSpPr/>
          <p:nvPr/>
        </p:nvSpPr>
        <p:spPr>
          <a:xfrm>
            <a:off x="2737875" y="2891650"/>
            <a:ext cx="1481400" cy="979200"/>
          </a:xfrm>
          <a:prstGeom prst="rect">
            <a:avLst/>
          </a:prstGeom>
          <a:solidFill>
            <a:srgbClr val="98FF9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Expand Cluster by building sphere for each point in Cluster</a:t>
            </a:r>
            <a:endParaRPr sz="1200">
              <a:latin typeface="Calibri"/>
              <a:ea typeface="Calibri"/>
              <a:cs typeface="Calibri"/>
              <a:sym typeface="Calibri"/>
            </a:endParaRPr>
          </a:p>
        </p:txBody>
      </p:sp>
      <p:cxnSp>
        <p:nvCxnSpPr>
          <p:cNvPr id="1452" name="Google Shape;1452;p111"/>
          <p:cNvCxnSpPr>
            <a:stCxn id="1449" idx="1"/>
            <a:endCxn id="1451" idx="3"/>
          </p:cNvCxnSpPr>
          <p:nvPr/>
        </p:nvCxnSpPr>
        <p:spPr>
          <a:xfrm rot="10800000">
            <a:off x="4219225" y="3381250"/>
            <a:ext cx="534900" cy="0"/>
          </a:xfrm>
          <a:prstGeom prst="straightConnector1">
            <a:avLst/>
          </a:prstGeom>
          <a:noFill/>
          <a:ln w="9525" cap="flat" cmpd="sng">
            <a:solidFill>
              <a:schemeClr val="dk2"/>
            </a:solidFill>
            <a:prstDash val="solid"/>
            <a:round/>
            <a:headEnd type="none" w="med" len="med"/>
            <a:tailEnd type="triangle" w="med" len="med"/>
          </a:ln>
        </p:spPr>
      </p:cxnSp>
      <p:sp>
        <p:nvSpPr>
          <p:cNvPr id="1453" name="Google Shape;1453;p111"/>
          <p:cNvSpPr/>
          <p:nvPr/>
        </p:nvSpPr>
        <p:spPr>
          <a:xfrm>
            <a:off x="2405878" y="3346925"/>
            <a:ext cx="987700" cy="1031625"/>
          </a:xfrm>
          <a:custGeom>
            <a:avLst/>
            <a:gdLst/>
            <a:ahLst/>
            <a:cxnLst/>
            <a:rect l="l" t="t" r="r" b="b"/>
            <a:pathLst>
              <a:path w="39508" h="41265" extrusionOk="0">
                <a:moveTo>
                  <a:pt x="39508" y="21397"/>
                </a:moveTo>
                <a:cubicBezTo>
                  <a:pt x="33062" y="24620"/>
                  <a:pt x="5218" y="44303"/>
                  <a:pt x="829" y="40737"/>
                </a:cubicBezTo>
                <a:cubicBezTo>
                  <a:pt x="-3560" y="37171"/>
                  <a:pt x="11116" y="6790"/>
                  <a:pt x="13173" y="0"/>
                </a:cubicBezTo>
              </a:path>
            </a:pathLst>
          </a:custGeom>
          <a:noFill/>
          <a:ln w="9525" cap="flat" cmpd="sng">
            <a:solidFill>
              <a:schemeClr val="dk2"/>
            </a:solidFill>
            <a:prstDash val="solid"/>
            <a:round/>
            <a:headEnd type="none" w="med" len="med"/>
            <a:tailEnd type="stealth" w="med" len="med"/>
          </a:ln>
        </p:spPr>
      </p:sp>
      <p:sp>
        <p:nvSpPr>
          <p:cNvPr id="1454" name="Google Shape;1454;p111"/>
          <p:cNvSpPr/>
          <p:nvPr/>
        </p:nvSpPr>
        <p:spPr>
          <a:xfrm>
            <a:off x="6811525" y="1443850"/>
            <a:ext cx="1481400" cy="979200"/>
          </a:xfrm>
          <a:prstGeom prst="rect">
            <a:avLst/>
          </a:prstGeom>
          <a:solidFill>
            <a:srgbClr val="98FF9D"/>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Move to next point in Dataset</a:t>
            </a:r>
            <a:endParaRPr sz="1200">
              <a:latin typeface="Calibri"/>
              <a:ea typeface="Calibri"/>
              <a:cs typeface="Calibri"/>
              <a:sym typeface="Calibri"/>
            </a:endParaRPr>
          </a:p>
        </p:txBody>
      </p:sp>
      <p:cxnSp>
        <p:nvCxnSpPr>
          <p:cNvPr id="1455" name="Google Shape;1455;p111"/>
          <p:cNvCxnSpPr>
            <a:stCxn id="1447" idx="3"/>
            <a:endCxn id="1454" idx="1"/>
          </p:cNvCxnSpPr>
          <p:nvPr/>
        </p:nvCxnSpPr>
        <p:spPr>
          <a:xfrm>
            <a:off x="6235525" y="1933450"/>
            <a:ext cx="576000" cy="0"/>
          </a:xfrm>
          <a:prstGeom prst="straightConnector1">
            <a:avLst/>
          </a:prstGeom>
          <a:noFill/>
          <a:ln w="9525" cap="flat" cmpd="sng">
            <a:solidFill>
              <a:schemeClr val="dk2"/>
            </a:solidFill>
            <a:prstDash val="solid"/>
            <a:round/>
            <a:headEnd type="none" w="med" len="med"/>
            <a:tailEnd type="triangle" w="med" len="med"/>
          </a:ln>
        </p:spPr>
      </p:cxnSp>
      <p:sp>
        <p:nvSpPr>
          <p:cNvPr id="1456" name="Google Shape;1456;p111"/>
          <p:cNvSpPr txBox="1"/>
          <p:nvPr/>
        </p:nvSpPr>
        <p:spPr>
          <a:xfrm>
            <a:off x="6333325" y="1676350"/>
            <a:ext cx="380400" cy="25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No</a:t>
            </a:r>
            <a:endParaRPr sz="800">
              <a:latin typeface="Calibri"/>
              <a:ea typeface="Calibri"/>
              <a:cs typeface="Calibri"/>
              <a:sym typeface="Calibri"/>
            </a:endParaRPr>
          </a:p>
        </p:txBody>
      </p:sp>
      <p:sp>
        <p:nvSpPr>
          <p:cNvPr id="1457" name="Google Shape;1457;p111"/>
          <p:cNvSpPr/>
          <p:nvPr/>
        </p:nvSpPr>
        <p:spPr>
          <a:xfrm>
            <a:off x="3305024" y="1074800"/>
            <a:ext cx="5420125" cy="821675"/>
          </a:xfrm>
          <a:custGeom>
            <a:avLst/>
            <a:gdLst/>
            <a:ahLst/>
            <a:cxnLst/>
            <a:rect l="l" t="t" r="r" b="b"/>
            <a:pathLst>
              <a:path w="216805" h="32867" extrusionOk="0">
                <a:moveTo>
                  <a:pt x="199857" y="32867"/>
                </a:moveTo>
                <a:cubicBezTo>
                  <a:pt x="201640" y="28066"/>
                  <a:pt x="228730" y="9481"/>
                  <a:pt x="210556" y="4063"/>
                </a:cubicBezTo>
                <a:cubicBezTo>
                  <a:pt x="192382" y="-1355"/>
                  <a:pt x="124694" y="703"/>
                  <a:pt x="90815" y="360"/>
                </a:cubicBezTo>
                <a:cubicBezTo>
                  <a:pt x="56937" y="17"/>
                  <a:pt x="21755" y="-394"/>
                  <a:pt x="7285" y="2006"/>
                </a:cubicBezTo>
                <a:cubicBezTo>
                  <a:pt x="-7185" y="4406"/>
                  <a:pt x="4542" y="12636"/>
                  <a:pt x="3993" y="14762"/>
                </a:cubicBezTo>
              </a:path>
            </a:pathLst>
          </a:custGeom>
          <a:noFill/>
          <a:ln w="9525" cap="flat" cmpd="sng">
            <a:solidFill>
              <a:schemeClr val="dk2"/>
            </a:solidFill>
            <a:prstDash val="solid"/>
            <a:round/>
            <a:headEnd type="none" w="med" len="med"/>
            <a:tailEnd type="stealth" w="med" len="med"/>
          </a:ln>
        </p:spPr>
      </p:sp>
      <p:sp>
        <p:nvSpPr>
          <p:cNvPr id="1458" name="Google Shape;1458;p111"/>
          <p:cNvSpPr txBox="1"/>
          <p:nvPr/>
        </p:nvSpPr>
        <p:spPr>
          <a:xfrm>
            <a:off x="5114125" y="2514550"/>
            <a:ext cx="380400" cy="25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Calibri"/>
                <a:ea typeface="Calibri"/>
                <a:cs typeface="Calibri"/>
                <a:sym typeface="Calibri"/>
              </a:rPr>
              <a:t>Yes</a:t>
            </a:r>
            <a:endParaRPr sz="800">
              <a:latin typeface="Calibri"/>
              <a:ea typeface="Calibri"/>
              <a:cs typeface="Calibri"/>
              <a:sym typeface="Calibri"/>
            </a:endParaRPr>
          </a:p>
        </p:txBody>
      </p:sp>
    </p:spTree>
    <p:extLst>
      <p:ext uri="{BB962C8B-B14F-4D97-AF65-F5344CB8AC3E}">
        <p14:creationId xmlns:p14="http://schemas.microsoft.com/office/powerpoint/2010/main" val="423508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4"/>
                                        </p:tgtEl>
                                        <p:attrNameLst>
                                          <p:attrName>style.visibility</p:attrName>
                                        </p:attrNameLst>
                                      </p:cBhvr>
                                      <p:to>
                                        <p:strVal val="visible"/>
                                      </p:to>
                                    </p:set>
                                    <p:animEffect transition="in" filter="fade">
                                      <p:cBhvr>
                                        <p:cTn id="7" dur="1000"/>
                                        <p:tgtEl>
                                          <p:spTgt spid="14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5"/>
                                        </p:tgtEl>
                                        <p:attrNameLst>
                                          <p:attrName>style.visibility</p:attrName>
                                        </p:attrNameLst>
                                      </p:cBhvr>
                                      <p:to>
                                        <p:strVal val="visible"/>
                                      </p:to>
                                    </p:set>
                                    <p:animEffect transition="in" filter="fade">
                                      <p:cBhvr>
                                        <p:cTn id="12" dur="1000"/>
                                        <p:tgtEl>
                                          <p:spTgt spid="1445"/>
                                        </p:tgtEl>
                                      </p:cBhvr>
                                    </p:animEffect>
                                  </p:childTnLst>
                                </p:cTn>
                              </p:par>
                              <p:par>
                                <p:cTn id="13" presetID="10" presetClass="entr" presetSubtype="0" fill="hold" nodeType="withEffect">
                                  <p:stCondLst>
                                    <p:cond delay="0"/>
                                  </p:stCondLst>
                                  <p:childTnLst>
                                    <p:set>
                                      <p:cBhvr>
                                        <p:cTn id="14" dur="1" fill="hold">
                                          <p:stCondLst>
                                            <p:cond delay="0"/>
                                          </p:stCondLst>
                                        </p:cTn>
                                        <p:tgtEl>
                                          <p:spTgt spid="1446"/>
                                        </p:tgtEl>
                                        <p:attrNameLst>
                                          <p:attrName>style.visibility</p:attrName>
                                        </p:attrNameLst>
                                      </p:cBhvr>
                                      <p:to>
                                        <p:strVal val="visible"/>
                                      </p:to>
                                    </p:set>
                                    <p:animEffect transition="in" filter="fade">
                                      <p:cBhvr>
                                        <p:cTn id="15" dur="1000"/>
                                        <p:tgtEl>
                                          <p:spTgt spid="144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47"/>
                                        </p:tgtEl>
                                        <p:attrNameLst>
                                          <p:attrName>style.visibility</p:attrName>
                                        </p:attrNameLst>
                                      </p:cBhvr>
                                      <p:to>
                                        <p:strVal val="visible"/>
                                      </p:to>
                                    </p:set>
                                    <p:animEffect transition="in" filter="fade">
                                      <p:cBhvr>
                                        <p:cTn id="20" dur="1000"/>
                                        <p:tgtEl>
                                          <p:spTgt spid="1447"/>
                                        </p:tgtEl>
                                      </p:cBhvr>
                                    </p:animEffect>
                                  </p:childTnLst>
                                </p:cTn>
                              </p:par>
                              <p:par>
                                <p:cTn id="21" presetID="10" presetClass="entr" presetSubtype="0" fill="hold" nodeType="withEffect">
                                  <p:stCondLst>
                                    <p:cond delay="0"/>
                                  </p:stCondLst>
                                  <p:childTnLst>
                                    <p:set>
                                      <p:cBhvr>
                                        <p:cTn id="22" dur="1" fill="hold">
                                          <p:stCondLst>
                                            <p:cond delay="0"/>
                                          </p:stCondLst>
                                        </p:cTn>
                                        <p:tgtEl>
                                          <p:spTgt spid="1448"/>
                                        </p:tgtEl>
                                        <p:attrNameLst>
                                          <p:attrName>style.visibility</p:attrName>
                                        </p:attrNameLst>
                                      </p:cBhvr>
                                      <p:to>
                                        <p:strVal val="visible"/>
                                      </p:to>
                                    </p:set>
                                    <p:animEffect transition="in" filter="fade">
                                      <p:cBhvr>
                                        <p:cTn id="23" dur="1000"/>
                                        <p:tgtEl>
                                          <p:spTgt spid="144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54"/>
                                        </p:tgtEl>
                                        <p:attrNameLst>
                                          <p:attrName>style.visibility</p:attrName>
                                        </p:attrNameLst>
                                      </p:cBhvr>
                                      <p:to>
                                        <p:strVal val="visible"/>
                                      </p:to>
                                    </p:set>
                                    <p:animEffect transition="in" filter="fade">
                                      <p:cBhvr>
                                        <p:cTn id="28" dur="1000"/>
                                        <p:tgtEl>
                                          <p:spTgt spid="1454"/>
                                        </p:tgtEl>
                                      </p:cBhvr>
                                    </p:animEffect>
                                  </p:childTnLst>
                                </p:cTn>
                              </p:par>
                              <p:par>
                                <p:cTn id="29" presetID="10" presetClass="entr" presetSubtype="0" fill="hold" nodeType="withEffect">
                                  <p:stCondLst>
                                    <p:cond delay="0"/>
                                  </p:stCondLst>
                                  <p:childTnLst>
                                    <p:set>
                                      <p:cBhvr>
                                        <p:cTn id="30" dur="1" fill="hold">
                                          <p:stCondLst>
                                            <p:cond delay="0"/>
                                          </p:stCondLst>
                                        </p:cTn>
                                        <p:tgtEl>
                                          <p:spTgt spid="1455"/>
                                        </p:tgtEl>
                                        <p:attrNameLst>
                                          <p:attrName>style.visibility</p:attrName>
                                        </p:attrNameLst>
                                      </p:cBhvr>
                                      <p:to>
                                        <p:strVal val="visible"/>
                                      </p:to>
                                    </p:set>
                                    <p:animEffect transition="in" filter="fade">
                                      <p:cBhvr>
                                        <p:cTn id="31" dur="1000"/>
                                        <p:tgtEl>
                                          <p:spTgt spid="1455"/>
                                        </p:tgtEl>
                                      </p:cBhvr>
                                    </p:animEffect>
                                  </p:childTnLst>
                                </p:cTn>
                              </p:par>
                              <p:par>
                                <p:cTn id="32" presetID="10" presetClass="entr" presetSubtype="0" fill="hold" nodeType="withEffect">
                                  <p:stCondLst>
                                    <p:cond delay="0"/>
                                  </p:stCondLst>
                                  <p:childTnLst>
                                    <p:set>
                                      <p:cBhvr>
                                        <p:cTn id="33" dur="1" fill="hold">
                                          <p:stCondLst>
                                            <p:cond delay="0"/>
                                          </p:stCondLst>
                                        </p:cTn>
                                        <p:tgtEl>
                                          <p:spTgt spid="1456"/>
                                        </p:tgtEl>
                                        <p:attrNameLst>
                                          <p:attrName>style.visibility</p:attrName>
                                        </p:attrNameLst>
                                      </p:cBhvr>
                                      <p:to>
                                        <p:strVal val="visible"/>
                                      </p:to>
                                    </p:set>
                                    <p:animEffect transition="in" filter="fade">
                                      <p:cBhvr>
                                        <p:cTn id="34" dur="1000"/>
                                        <p:tgtEl>
                                          <p:spTgt spid="14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57"/>
                                        </p:tgtEl>
                                        <p:attrNameLst>
                                          <p:attrName>style.visibility</p:attrName>
                                        </p:attrNameLst>
                                      </p:cBhvr>
                                      <p:to>
                                        <p:strVal val="visible"/>
                                      </p:to>
                                    </p:set>
                                    <p:animEffect transition="in" filter="fade">
                                      <p:cBhvr>
                                        <p:cTn id="39" dur="1000"/>
                                        <p:tgtEl>
                                          <p:spTgt spid="145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49"/>
                                        </p:tgtEl>
                                        <p:attrNameLst>
                                          <p:attrName>style.visibility</p:attrName>
                                        </p:attrNameLst>
                                      </p:cBhvr>
                                      <p:to>
                                        <p:strVal val="visible"/>
                                      </p:to>
                                    </p:set>
                                    <p:animEffect transition="in" filter="fade">
                                      <p:cBhvr>
                                        <p:cTn id="44" dur="1000"/>
                                        <p:tgtEl>
                                          <p:spTgt spid="1449"/>
                                        </p:tgtEl>
                                      </p:cBhvr>
                                    </p:animEffect>
                                  </p:childTnLst>
                                </p:cTn>
                              </p:par>
                              <p:par>
                                <p:cTn id="45" presetID="10" presetClass="entr" presetSubtype="0" fill="hold" nodeType="withEffect">
                                  <p:stCondLst>
                                    <p:cond delay="0"/>
                                  </p:stCondLst>
                                  <p:childTnLst>
                                    <p:set>
                                      <p:cBhvr>
                                        <p:cTn id="46" dur="1" fill="hold">
                                          <p:stCondLst>
                                            <p:cond delay="0"/>
                                          </p:stCondLst>
                                        </p:cTn>
                                        <p:tgtEl>
                                          <p:spTgt spid="1450"/>
                                        </p:tgtEl>
                                        <p:attrNameLst>
                                          <p:attrName>style.visibility</p:attrName>
                                        </p:attrNameLst>
                                      </p:cBhvr>
                                      <p:to>
                                        <p:strVal val="visible"/>
                                      </p:to>
                                    </p:set>
                                    <p:animEffect transition="in" filter="fade">
                                      <p:cBhvr>
                                        <p:cTn id="47" dur="1000"/>
                                        <p:tgtEl>
                                          <p:spTgt spid="1450"/>
                                        </p:tgtEl>
                                      </p:cBhvr>
                                    </p:animEffect>
                                  </p:childTnLst>
                                </p:cTn>
                              </p:par>
                              <p:par>
                                <p:cTn id="48" presetID="10" presetClass="entr" presetSubtype="0" fill="hold" nodeType="withEffect">
                                  <p:stCondLst>
                                    <p:cond delay="0"/>
                                  </p:stCondLst>
                                  <p:childTnLst>
                                    <p:set>
                                      <p:cBhvr>
                                        <p:cTn id="49" dur="1" fill="hold">
                                          <p:stCondLst>
                                            <p:cond delay="0"/>
                                          </p:stCondLst>
                                        </p:cTn>
                                        <p:tgtEl>
                                          <p:spTgt spid="1458"/>
                                        </p:tgtEl>
                                        <p:attrNameLst>
                                          <p:attrName>style.visibility</p:attrName>
                                        </p:attrNameLst>
                                      </p:cBhvr>
                                      <p:to>
                                        <p:strVal val="visible"/>
                                      </p:to>
                                    </p:set>
                                    <p:animEffect transition="in" filter="fade">
                                      <p:cBhvr>
                                        <p:cTn id="50" dur="1000"/>
                                        <p:tgtEl>
                                          <p:spTgt spid="145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51"/>
                                        </p:tgtEl>
                                        <p:attrNameLst>
                                          <p:attrName>style.visibility</p:attrName>
                                        </p:attrNameLst>
                                      </p:cBhvr>
                                      <p:to>
                                        <p:strVal val="visible"/>
                                      </p:to>
                                    </p:set>
                                    <p:animEffect transition="in" filter="fade">
                                      <p:cBhvr>
                                        <p:cTn id="55" dur="1000"/>
                                        <p:tgtEl>
                                          <p:spTgt spid="1451"/>
                                        </p:tgtEl>
                                      </p:cBhvr>
                                    </p:animEffect>
                                  </p:childTnLst>
                                </p:cTn>
                              </p:par>
                              <p:par>
                                <p:cTn id="56" presetID="10" presetClass="entr" presetSubtype="0" fill="hold" nodeType="withEffect">
                                  <p:stCondLst>
                                    <p:cond delay="0"/>
                                  </p:stCondLst>
                                  <p:childTnLst>
                                    <p:set>
                                      <p:cBhvr>
                                        <p:cTn id="57" dur="1" fill="hold">
                                          <p:stCondLst>
                                            <p:cond delay="0"/>
                                          </p:stCondLst>
                                        </p:cTn>
                                        <p:tgtEl>
                                          <p:spTgt spid="1452"/>
                                        </p:tgtEl>
                                        <p:attrNameLst>
                                          <p:attrName>style.visibility</p:attrName>
                                        </p:attrNameLst>
                                      </p:cBhvr>
                                      <p:to>
                                        <p:strVal val="visible"/>
                                      </p:to>
                                    </p:set>
                                    <p:animEffect transition="in" filter="fade">
                                      <p:cBhvr>
                                        <p:cTn id="58" dur="1000"/>
                                        <p:tgtEl>
                                          <p:spTgt spid="14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53"/>
                                        </p:tgtEl>
                                        <p:attrNameLst>
                                          <p:attrName>style.visibility</p:attrName>
                                        </p:attrNameLst>
                                      </p:cBhvr>
                                      <p:to>
                                        <p:strVal val="visible"/>
                                      </p:to>
                                    </p:set>
                                    <p:animEffect transition="in" filter="fade">
                                      <p:cBhvr>
                                        <p:cTn id="63" dur="1000"/>
                                        <p:tgtEl>
                                          <p:spTgt spid="1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p112"/>
          <p:cNvSpPr txBox="1"/>
          <p:nvPr/>
        </p:nvSpPr>
        <p:spPr>
          <a:xfrm>
            <a:off x="1046975" y="2183410"/>
            <a:ext cx="7255800" cy="77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dirty="0">
                <a:solidFill>
                  <a:srgbClr val="B45F06"/>
                </a:solidFill>
                <a:latin typeface="Calibri"/>
                <a:ea typeface="Calibri"/>
                <a:cs typeface="Calibri"/>
                <a:sym typeface="Calibri"/>
              </a:rPr>
              <a:t>Visualizing DBSCAN</a:t>
            </a:r>
            <a:endParaRPr sz="1800" dirty="0">
              <a:solidFill>
                <a:srgbClr val="B45F06"/>
              </a:solidFill>
              <a:latin typeface="Calibri"/>
              <a:ea typeface="Calibri"/>
              <a:cs typeface="Calibri"/>
              <a:sym typeface="Calibri"/>
            </a:endParaRPr>
          </a:p>
          <a:p>
            <a:pPr marL="0" lvl="0" indent="0" algn="ctr" rtl="0">
              <a:lnSpc>
                <a:spcPct val="100000"/>
              </a:lnSpc>
              <a:spcBef>
                <a:spcPts val="0"/>
              </a:spcBef>
              <a:spcAft>
                <a:spcPts val="0"/>
              </a:spcAft>
              <a:buNone/>
            </a:pPr>
            <a:endParaRPr sz="1800" i="1" dirty="0">
              <a:solidFill>
                <a:srgbClr val="B45F06"/>
              </a:solidFill>
              <a:latin typeface="Calibri"/>
              <a:ea typeface="Calibri"/>
              <a:cs typeface="Calibri"/>
              <a:sym typeface="Calibri"/>
            </a:endParaRPr>
          </a:p>
          <a:p>
            <a:pPr marL="0" lvl="0" indent="0" algn="ctr" rtl="0">
              <a:lnSpc>
                <a:spcPct val="100000"/>
              </a:lnSpc>
              <a:spcBef>
                <a:spcPts val="0"/>
              </a:spcBef>
              <a:spcAft>
                <a:spcPts val="0"/>
              </a:spcAft>
              <a:buNone/>
            </a:pPr>
            <a:r>
              <a:rPr lang="en" u="sng" dirty="0">
                <a:solidFill>
                  <a:schemeClr val="hlink"/>
                </a:solidFill>
                <a:latin typeface="Calibri"/>
                <a:ea typeface="Calibri"/>
                <a:cs typeface="Calibri"/>
                <a:sym typeface="Calibri"/>
                <a:hlinkClick r:id="rId3"/>
              </a:rPr>
              <a:t>https://www.naftaliharris.com/blog/visualizing-dbscan-clustering/</a:t>
            </a:r>
            <a:endParaRPr dirty="0">
              <a:solidFill>
                <a:srgbClr val="434343"/>
              </a:solidFill>
              <a:latin typeface="Calibri"/>
              <a:ea typeface="Calibri"/>
              <a:cs typeface="Calibri"/>
              <a:sym typeface="Calibri"/>
            </a:endParaRPr>
          </a:p>
        </p:txBody>
      </p:sp>
    </p:spTree>
    <p:extLst>
      <p:ext uri="{BB962C8B-B14F-4D97-AF65-F5344CB8AC3E}">
        <p14:creationId xmlns:p14="http://schemas.microsoft.com/office/powerpoint/2010/main" val="26258632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3"/>
          <p:cNvSpPr txBox="1"/>
          <p:nvPr/>
        </p:nvSpPr>
        <p:spPr>
          <a:xfrm>
            <a:off x="1046975" y="2183410"/>
            <a:ext cx="7255800" cy="77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134F5C"/>
                </a:solidFill>
                <a:latin typeface="Calibri"/>
                <a:ea typeface="Calibri"/>
                <a:cs typeface="Calibri"/>
                <a:sym typeface="Calibri"/>
              </a:rPr>
              <a:t>Implementing DBSCAN</a:t>
            </a:r>
            <a:endParaRPr sz="2400">
              <a:solidFill>
                <a:srgbClr val="134F5C"/>
              </a:solidFill>
              <a:latin typeface="Calibri"/>
              <a:ea typeface="Calibri"/>
              <a:cs typeface="Calibri"/>
              <a:sym typeface="Calibri"/>
            </a:endParaRPr>
          </a:p>
        </p:txBody>
      </p:sp>
    </p:spTree>
    <p:extLst>
      <p:ext uri="{BB962C8B-B14F-4D97-AF65-F5344CB8AC3E}">
        <p14:creationId xmlns:p14="http://schemas.microsoft.com/office/powerpoint/2010/main" val="40113694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4027</Words>
  <Application>Microsoft Office PowerPoint</Application>
  <PresentationFormat>On-screen Show (16:9)</PresentationFormat>
  <Paragraphs>593</Paragraphs>
  <Slides>125</Slides>
  <Notes>109</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125</vt:i4>
      </vt:variant>
    </vt:vector>
  </HeadingPairs>
  <TitlesOfParts>
    <vt:vector size="136" baseType="lpstr">
      <vt:lpstr>Nothing You Could Do</vt:lpstr>
      <vt:lpstr>Arial</vt:lpstr>
      <vt:lpstr>Roboto</vt:lpstr>
      <vt:lpstr>Comic Sans MS</vt:lpstr>
      <vt:lpstr>Calibri</vt:lpstr>
      <vt:lpstr>Architects Daughter</vt:lpstr>
      <vt:lpstr>Gill Sans MT</vt:lpstr>
      <vt:lpstr>Cambria</vt:lpstr>
      <vt:lpstr>Lucida Sans</vt:lpstr>
      <vt:lpstr>Simple Light</vt:lpstr>
      <vt:lpstr>Office Theme</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(K Means Clustering – Some considerations ) </vt:lpstr>
      <vt:lpstr>Machine Learning (K Means Clustering – Some considerations ) </vt:lpstr>
      <vt:lpstr>Machine Learning (K-means Clustering)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(Hierarchical (Agglomerative ) Clustering) </vt:lpstr>
      <vt:lpstr>Machine Learning (Clustering – Measuring distance between clusters) </vt:lpstr>
      <vt:lpstr>PowerPoint Presentation</vt:lpstr>
      <vt:lpstr>PowerPoint Presentation</vt:lpstr>
      <vt:lpstr>PowerPoint Presentation</vt:lpstr>
      <vt:lpstr>Machine Learning (Hierarchical (Agglomerative ) Clustering) </vt:lpstr>
      <vt:lpstr>Machine Learning (Hierarchical (Agglomerative ) Clustering) </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Narayana_GLB</dc:creator>
  <cp:lastModifiedBy>Sayan Dey</cp:lastModifiedBy>
  <cp:revision>33</cp:revision>
  <dcterms:modified xsi:type="dcterms:W3CDTF">2019-09-28T03:19:37Z</dcterms:modified>
</cp:coreProperties>
</file>